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2" r:id="rId1"/>
  </p:sldMasterIdLst>
  <p:notesMasterIdLst>
    <p:notesMasterId r:id="rId22"/>
  </p:notesMasterIdLst>
  <p:handoutMasterIdLst>
    <p:handoutMasterId r:id="rId23"/>
  </p:handoutMasterIdLst>
  <p:sldIdLst>
    <p:sldId id="541" r:id="rId2"/>
    <p:sldId id="525" r:id="rId3"/>
    <p:sldId id="526" r:id="rId4"/>
    <p:sldId id="542" r:id="rId5"/>
    <p:sldId id="528" r:id="rId6"/>
    <p:sldId id="543" r:id="rId7"/>
    <p:sldId id="527" r:id="rId8"/>
    <p:sldId id="494" r:id="rId9"/>
    <p:sldId id="495" r:id="rId10"/>
    <p:sldId id="544" r:id="rId11"/>
    <p:sldId id="529" r:id="rId12"/>
    <p:sldId id="497" r:id="rId13"/>
    <p:sldId id="530" r:id="rId14"/>
    <p:sldId id="531" r:id="rId15"/>
    <p:sldId id="532" r:id="rId16"/>
    <p:sldId id="498" r:id="rId17"/>
    <p:sldId id="546" r:id="rId18"/>
    <p:sldId id="547" r:id="rId19"/>
    <p:sldId id="548" r:id="rId20"/>
    <p:sldId id="545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8E7F"/>
    <a:srgbClr val="9A34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7171" autoAdjust="0"/>
    <p:restoredTop sz="94660"/>
  </p:normalViewPr>
  <p:slideViewPr>
    <p:cSldViewPr>
      <p:cViewPr>
        <p:scale>
          <a:sx n="50" d="100"/>
          <a:sy n="50" d="100"/>
        </p:scale>
        <p:origin x="-612" y="-36"/>
      </p:cViewPr>
      <p:guideLst>
        <p:guide orient="horz" pos="10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4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25138-687B-469D-B25D-069EEA36D8E3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A60EE-25F0-4B3E-92C4-A5E5FD45E4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96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96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96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96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F0BBF0C-685B-4F21-A31F-BBBF2C7124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8474C-E677-43B3-AA5B-E9FFEE02F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128B6-91D3-42D5-8DB8-EB3082C5F5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3076D-698E-461F-95F6-E56C00A8D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73BC1-F5B5-4973-AB8A-AB6EE66D8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624DD-C701-47CA-9B21-182362EEB0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2FAC1-FBD2-42FD-A49B-E3EAC4B94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46A59-AC18-4BA5-8A01-7D58D525F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1E6F6-574C-4A00-AF3F-F284FA28D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FB856-C7F0-4ACC-8CC3-0F4987D10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EE9ED-9C59-4AF4-B2F3-B762E1A82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77313-2D45-47CA-A2AA-3A690EFAAF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C0D7010-051B-4206-9DFB-C1E5F4E64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81200"/>
            <a:ext cx="6477000" cy="3048000"/>
          </a:xfrm>
        </p:spPr>
        <p:txBody>
          <a:bodyPr/>
          <a:lstStyle/>
          <a:p>
            <a:pPr algn="ctr">
              <a:buNone/>
            </a:pPr>
            <a:r>
              <a:rPr lang="en-US" sz="4400" dirty="0" smtClean="0"/>
              <a:t>OPERATING SYSTEM</a:t>
            </a:r>
          </a:p>
          <a:p>
            <a:pPr algn="ctr">
              <a:buNone/>
            </a:pPr>
            <a:r>
              <a:rPr lang="en-US" sz="4400" dirty="0" smtClean="0"/>
              <a:t>CHAPTER #3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u="sng" dirty="0" smtClean="0"/>
              <a:t>Embedded OS:</a:t>
            </a:r>
            <a:r>
              <a:rPr lang="en-US" dirty="0" smtClean="0"/>
              <a:t> are used for handheld computers and smaller devices such as PDA’s</a:t>
            </a:r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Network </a:t>
            </a:r>
            <a:r>
              <a:rPr lang="en-US" u="sng" dirty="0" smtClean="0"/>
              <a:t>OS:</a:t>
            </a:r>
            <a:r>
              <a:rPr lang="en-US" dirty="0" smtClean="0"/>
              <a:t> are used to control and coordinate computers that are linked together </a:t>
            </a:r>
            <a:r>
              <a:rPr lang="en-US" dirty="0" err="1" smtClean="0"/>
              <a:t>e.g</a:t>
            </a:r>
            <a:r>
              <a:rPr lang="en-US" dirty="0" smtClean="0"/>
              <a:t> Windows NT Server, XP server etc</a:t>
            </a:r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Standalone </a:t>
            </a:r>
            <a:r>
              <a:rPr lang="en-US" u="sng" dirty="0" smtClean="0"/>
              <a:t>OS:</a:t>
            </a:r>
            <a:r>
              <a:rPr lang="en-US" dirty="0" smtClean="0"/>
              <a:t> also called disk operating systems e.g. XP, Vista etc</a:t>
            </a:r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2286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Categories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of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an Operating System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/>
              <a:t>Shell:</a:t>
            </a:r>
            <a:r>
              <a:rPr lang="en-US" sz="2800"/>
              <a:t> Communicates with users</a:t>
            </a:r>
          </a:p>
          <a:p>
            <a:pPr lvl="1"/>
            <a:r>
              <a:rPr lang="en-US"/>
              <a:t>Text based</a:t>
            </a:r>
          </a:p>
          <a:p>
            <a:pPr lvl="1"/>
            <a:r>
              <a:rPr lang="en-US"/>
              <a:t>Graphical user interface (GUI)</a:t>
            </a:r>
          </a:p>
          <a:p>
            <a:r>
              <a:rPr lang="en-US" sz="2800" b="1"/>
              <a:t>Kernel:</a:t>
            </a:r>
            <a:r>
              <a:rPr lang="en-US" sz="2800"/>
              <a:t> Performs basic required functions</a:t>
            </a:r>
          </a:p>
          <a:p>
            <a:pPr lvl="1"/>
            <a:r>
              <a:rPr lang="en-US"/>
              <a:t>File manager</a:t>
            </a:r>
          </a:p>
          <a:p>
            <a:pPr lvl="1"/>
            <a:r>
              <a:rPr lang="en-US"/>
              <a:t>Device drivers</a:t>
            </a:r>
          </a:p>
          <a:p>
            <a:pPr lvl="1"/>
            <a:r>
              <a:rPr lang="en-US"/>
              <a:t>Memory manager</a:t>
            </a:r>
          </a:p>
          <a:p>
            <a:pPr lvl="1"/>
            <a:r>
              <a:rPr lang="en-US"/>
              <a:t>Scheduler and dispatcher</a:t>
            </a:r>
          </a:p>
        </p:txBody>
      </p:sp>
      <p:sp>
        <p:nvSpPr>
          <p:cNvPr id="340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76200"/>
            <a:ext cx="8305800" cy="1143000"/>
          </a:xfrm>
        </p:spPr>
        <p:txBody>
          <a:bodyPr/>
          <a:lstStyle/>
          <a:p>
            <a:r>
              <a:rPr lang="en-US"/>
              <a:t>Operating System 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763000" cy="1752600"/>
          </a:xfrm>
        </p:spPr>
        <p:txBody>
          <a:bodyPr/>
          <a:lstStyle/>
          <a:p>
            <a:r>
              <a:rPr lang="en-US" b="0"/>
              <a:t>Figure 3.4</a:t>
            </a:r>
            <a:r>
              <a:rPr lang="en-US"/>
              <a:t>  The shell as an interface between users and the operating system</a:t>
            </a:r>
          </a:p>
        </p:txBody>
      </p:sp>
      <p:pic>
        <p:nvPicPr>
          <p:cNvPr id="307208" name="Picture 8" descr="fig03_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133600"/>
            <a:ext cx="4976813" cy="43545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Directory </a:t>
            </a:r>
            <a:r>
              <a:rPr lang="en-US" dirty="0"/>
              <a:t>(or </a:t>
            </a:r>
            <a:r>
              <a:rPr lang="en-US" b="1" dirty="0"/>
              <a:t>Folder</a:t>
            </a:r>
            <a:r>
              <a:rPr lang="en-US" dirty="0"/>
              <a:t>): A user-created bundle of files and other directories (subdirectories)</a:t>
            </a:r>
          </a:p>
          <a:p>
            <a:endParaRPr lang="en-US" b="1" dirty="0" smtClean="0"/>
          </a:p>
          <a:p>
            <a:r>
              <a:rPr lang="en-US" b="1" dirty="0" smtClean="0"/>
              <a:t>Directory </a:t>
            </a:r>
            <a:r>
              <a:rPr lang="en-US" b="1" dirty="0"/>
              <a:t>Path:</a:t>
            </a:r>
            <a:r>
              <a:rPr lang="en-US" dirty="0"/>
              <a:t> A sequence of directories within directories</a:t>
            </a:r>
          </a:p>
        </p:txBody>
      </p:sp>
      <p:sp>
        <p:nvSpPr>
          <p:cNvPr id="342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76200"/>
            <a:ext cx="8305800" cy="1143000"/>
          </a:xfrm>
        </p:spPr>
        <p:txBody>
          <a:bodyPr/>
          <a:lstStyle/>
          <a:p>
            <a:r>
              <a:rPr lang="en-US"/>
              <a:t>File Manager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Allocates space in main memory</a:t>
            </a:r>
          </a:p>
          <a:p>
            <a:endParaRPr lang="en-US" dirty="0" smtClean="0"/>
          </a:p>
          <a:p>
            <a:r>
              <a:rPr lang="en-US" dirty="0" smtClean="0"/>
              <a:t>May </a:t>
            </a:r>
            <a:r>
              <a:rPr lang="en-US" dirty="0"/>
              <a:t>create the illusion that the machine has more memory than it actually does (</a:t>
            </a:r>
            <a:r>
              <a:rPr lang="en-US" b="1" dirty="0"/>
              <a:t>virtual memory</a:t>
            </a:r>
            <a:r>
              <a:rPr lang="en-US" dirty="0"/>
              <a:t>) by playing a “shell game” in which blocks of data (</a:t>
            </a:r>
            <a:r>
              <a:rPr lang="en-US" b="1" dirty="0"/>
              <a:t>pages</a:t>
            </a:r>
            <a:r>
              <a:rPr lang="en-US" dirty="0"/>
              <a:t>) are shifted back and forth between main memory and mass storage</a:t>
            </a:r>
          </a:p>
        </p:txBody>
      </p:sp>
      <p:sp>
        <p:nvSpPr>
          <p:cNvPr id="3430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76200"/>
            <a:ext cx="8305800" cy="1143000"/>
          </a:xfrm>
        </p:spPr>
        <p:txBody>
          <a:bodyPr/>
          <a:lstStyle/>
          <a:p>
            <a:r>
              <a:rPr lang="en-US"/>
              <a:t>Memory Manager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Bootstrap:</a:t>
            </a:r>
            <a:r>
              <a:rPr lang="en-US"/>
              <a:t> Program in ROM (example of firmware)</a:t>
            </a:r>
          </a:p>
          <a:p>
            <a:pPr lvl="1"/>
            <a:r>
              <a:rPr lang="en-US"/>
              <a:t>Run by the CPU when power is turned on</a:t>
            </a:r>
          </a:p>
          <a:p>
            <a:pPr lvl="1"/>
            <a:r>
              <a:rPr lang="en-US"/>
              <a:t>Transfers operating system from mass storage to main memory</a:t>
            </a:r>
          </a:p>
          <a:p>
            <a:pPr lvl="1"/>
            <a:r>
              <a:rPr lang="en-US"/>
              <a:t>Executes jump to operating system</a:t>
            </a:r>
          </a:p>
        </p:txBody>
      </p:sp>
      <p:sp>
        <p:nvSpPr>
          <p:cNvPr id="344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76200"/>
            <a:ext cx="8305800" cy="1143000"/>
          </a:xfrm>
        </p:spPr>
        <p:txBody>
          <a:bodyPr/>
          <a:lstStyle/>
          <a:p>
            <a:r>
              <a:rPr lang="en-US"/>
              <a:t>Getting it Started (Bootstrapping)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Figure 3.5</a:t>
            </a:r>
            <a:r>
              <a:rPr lang="en-US"/>
              <a:t>  The booting process</a:t>
            </a:r>
          </a:p>
        </p:txBody>
      </p:sp>
      <p:pic>
        <p:nvPicPr>
          <p:cNvPr id="308230" name="Picture 6" descr="fig_03_05"/>
          <p:cNvPicPr preferRelativeResize="0"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155575" y="2011363"/>
            <a:ext cx="868362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52400" y="1831975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Process: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The activity of executing a program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Process State: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Current status of the activity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</a:rPr>
              <a:t>Program counter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</a:rPr>
              <a:t>General purpose registers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</a:rPr>
              <a:t>Related portion of main memory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307975"/>
            <a:ext cx="8305800" cy="1143000"/>
          </a:xfrm>
        </p:spPr>
        <p:txBody>
          <a:bodyPr/>
          <a:lstStyle/>
          <a:p>
            <a:pPr>
              <a:defRPr/>
            </a:pPr>
            <a:r>
              <a:rPr lang="en-US"/>
              <a:t>Processes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5775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en-US" b="1"/>
              <a:t>Scheduler:</a:t>
            </a:r>
            <a:r>
              <a:rPr lang="en-US"/>
              <a:t> Adds new processes to the process table and removes completed processes from the process table</a:t>
            </a:r>
          </a:p>
          <a:p>
            <a:pPr>
              <a:defRPr/>
            </a:pPr>
            <a:r>
              <a:rPr lang="en-US" b="1"/>
              <a:t>Dispatcher:</a:t>
            </a:r>
            <a:r>
              <a:rPr lang="en-US"/>
              <a:t> Controls the allocation of time slices to the processes in the process table</a:t>
            </a:r>
          </a:p>
          <a:p>
            <a:pPr lvl="1">
              <a:defRPr/>
            </a:pPr>
            <a:r>
              <a:rPr lang="en-US"/>
              <a:t>The end of a time slice is signaled by an interrupt.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38200" y="231775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Process Administration</a:t>
            </a:r>
            <a:endParaRPr kumimoji="0" lang="en-US" sz="4400" b="1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fig_03_06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</a:blip>
          <a:srcRect/>
          <a:stretch>
            <a:fillRect/>
          </a:stretch>
        </p:blipFill>
        <p:spPr>
          <a:xfrm>
            <a:off x="228600" y="2362200"/>
            <a:ext cx="8447088" cy="2822575"/>
          </a:xfr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2286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Figure 3.6</a:t>
            </a:r>
            <a:r>
              <a:rPr kumimoji="0" lang="en-US" sz="44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Time-sharing between process A and process B</a:t>
            </a:r>
            <a:endParaRPr kumimoji="0" lang="en-US" sz="4400" b="1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610600" cy="4114800"/>
          </a:xfrm>
        </p:spPr>
        <p:txBody>
          <a:bodyPr/>
          <a:lstStyle/>
          <a:p>
            <a:r>
              <a:rPr lang="en-US" dirty="0" smtClean="0"/>
              <a:t>3.1 </a:t>
            </a:r>
            <a:r>
              <a:rPr lang="en-US" dirty="0"/>
              <a:t>The History of Operating Systems</a:t>
            </a:r>
          </a:p>
          <a:p>
            <a:endParaRPr lang="en-US" dirty="0" smtClean="0"/>
          </a:p>
          <a:p>
            <a:r>
              <a:rPr lang="en-US" dirty="0" smtClean="0"/>
              <a:t>3.2 </a:t>
            </a:r>
            <a:r>
              <a:rPr lang="en-US" dirty="0"/>
              <a:t>Operating System Architecture</a:t>
            </a:r>
          </a:p>
          <a:p>
            <a:endParaRPr lang="en-US" dirty="0" smtClean="0"/>
          </a:p>
          <a:p>
            <a:r>
              <a:rPr lang="en-US" dirty="0" smtClean="0"/>
              <a:t>3.3 </a:t>
            </a:r>
            <a:r>
              <a:rPr lang="en-US" dirty="0"/>
              <a:t>Coordinating the Machine’s </a:t>
            </a:r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76200"/>
            <a:ext cx="8305800" cy="1143000"/>
          </a:xfrm>
        </p:spPr>
        <p:txBody>
          <a:bodyPr/>
          <a:lstStyle/>
          <a:p>
            <a:r>
              <a:rPr lang="en-US"/>
              <a:t>Chapter 3:  Operating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Windows</a:t>
            </a:r>
          </a:p>
          <a:p>
            <a:endParaRPr lang="en-US" dirty="0" smtClean="0"/>
          </a:p>
          <a:p>
            <a:r>
              <a:rPr lang="en-US" dirty="0" smtClean="0"/>
              <a:t>Mac OS</a:t>
            </a:r>
          </a:p>
          <a:p>
            <a:endParaRPr lang="en-US" dirty="0" smtClean="0"/>
          </a:p>
          <a:p>
            <a:r>
              <a:rPr lang="en-US" dirty="0" smtClean="0"/>
              <a:t>DOS</a:t>
            </a:r>
          </a:p>
          <a:p>
            <a:endParaRPr lang="en-US" dirty="0" smtClean="0"/>
          </a:p>
          <a:p>
            <a:r>
              <a:rPr lang="en-US" dirty="0" smtClean="0"/>
              <a:t>Unix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76250"/>
          </a:xfrm>
        </p:spPr>
        <p:txBody>
          <a:bodyPr/>
          <a:lstStyle/>
          <a:p>
            <a:pPr>
              <a:defRPr/>
            </a:pPr>
            <a:fld id="{8131E6F6-574C-4A00-AF3F-F284FA28D60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Oversee operation of computer</a:t>
            </a:r>
          </a:p>
          <a:p>
            <a:r>
              <a:rPr lang="en-US" dirty="0"/>
              <a:t>Store and retrieve files</a:t>
            </a:r>
          </a:p>
          <a:p>
            <a:r>
              <a:rPr lang="en-US" dirty="0"/>
              <a:t>Schedule programs for execution</a:t>
            </a:r>
          </a:p>
          <a:p>
            <a:r>
              <a:rPr lang="en-US" dirty="0"/>
              <a:t>Coordinate the execution of programs</a:t>
            </a:r>
          </a:p>
        </p:txBody>
      </p:sp>
      <p:sp>
        <p:nvSpPr>
          <p:cNvPr id="3379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76200"/>
            <a:ext cx="8305800" cy="1143000"/>
          </a:xfrm>
        </p:spPr>
        <p:txBody>
          <a:bodyPr/>
          <a:lstStyle/>
          <a:p>
            <a:r>
              <a:rPr lang="en-US" dirty="0"/>
              <a:t>Functions of Operating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Operating System is a System Software that performs the three basic jobs:</a:t>
            </a:r>
          </a:p>
          <a:p>
            <a:pPr lvl="1"/>
            <a:r>
              <a:rPr lang="en-US" dirty="0" smtClean="0"/>
              <a:t>Manage Resources</a:t>
            </a:r>
          </a:p>
          <a:p>
            <a:pPr lvl="1"/>
            <a:r>
              <a:rPr lang="en-US" dirty="0" smtClean="0"/>
              <a:t>Provide GUI</a:t>
            </a:r>
          </a:p>
          <a:p>
            <a:pPr lvl="1"/>
            <a:r>
              <a:rPr lang="en-US" dirty="0" smtClean="0"/>
              <a:t>Runs Applications</a:t>
            </a:r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2286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is an Operating System?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Application software</a:t>
            </a:r>
          </a:p>
          <a:p>
            <a:pPr lvl="1"/>
            <a:r>
              <a:rPr lang="en-US"/>
              <a:t>Performs specific tasks for users</a:t>
            </a:r>
          </a:p>
          <a:p>
            <a:r>
              <a:rPr lang="en-US"/>
              <a:t>System software</a:t>
            </a:r>
          </a:p>
          <a:p>
            <a:pPr lvl="1"/>
            <a:r>
              <a:rPr lang="en-US"/>
              <a:t>Provides infrastructure for application software</a:t>
            </a:r>
          </a:p>
          <a:p>
            <a:pPr lvl="1"/>
            <a:r>
              <a:rPr lang="en-US"/>
              <a:t>Consists of operating system and utility software</a:t>
            </a:r>
          </a:p>
          <a:p>
            <a:endParaRPr lang="en-US"/>
          </a:p>
        </p:txBody>
      </p:sp>
      <p:sp>
        <p:nvSpPr>
          <p:cNvPr id="339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76200"/>
            <a:ext cx="8305800" cy="1143000"/>
          </a:xfrm>
        </p:spPr>
        <p:txBody>
          <a:bodyPr/>
          <a:lstStyle/>
          <a:p>
            <a:r>
              <a:rPr lang="en-US"/>
              <a:t>Types of Software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Handle technical details:</a:t>
            </a:r>
          </a:p>
          <a:p>
            <a:pPr lvl="1"/>
            <a:r>
              <a:rPr lang="en-US" dirty="0" smtClean="0"/>
              <a:t>Operating Systems</a:t>
            </a:r>
          </a:p>
          <a:p>
            <a:pPr lvl="1"/>
            <a:r>
              <a:rPr lang="en-US" dirty="0" smtClean="0"/>
              <a:t>Utilities</a:t>
            </a:r>
          </a:p>
          <a:p>
            <a:pPr lvl="1"/>
            <a:r>
              <a:rPr lang="en-US" dirty="0" smtClean="0"/>
              <a:t>Device drivers</a:t>
            </a:r>
          </a:p>
          <a:p>
            <a:pPr lvl="1"/>
            <a:r>
              <a:rPr lang="en-US" dirty="0" smtClean="0"/>
              <a:t>Language translators</a:t>
            </a:r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2286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System Software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Batch processing</a:t>
            </a:r>
          </a:p>
          <a:p>
            <a:r>
              <a:rPr lang="en-US"/>
              <a:t>Interactive processing</a:t>
            </a:r>
          </a:p>
          <a:p>
            <a:pPr lvl="1"/>
            <a:r>
              <a:rPr lang="en-US"/>
              <a:t>Requires real-time processing</a:t>
            </a:r>
          </a:p>
          <a:p>
            <a:r>
              <a:rPr lang="en-US"/>
              <a:t>Time-sharing/Multitasking</a:t>
            </a:r>
          </a:p>
          <a:p>
            <a:pPr lvl="1"/>
            <a:r>
              <a:rPr lang="en-US"/>
              <a:t>Implemented by Multiprogramming</a:t>
            </a:r>
          </a:p>
          <a:p>
            <a:r>
              <a:rPr lang="en-US"/>
              <a:t>Multiprocessor machines</a:t>
            </a:r>
          </a:p>
        </p:txBody>
      </p:sp>
      <p:sp>
        <p:nvSpPr>
          <p:cNvPr id="338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76200"/>
            <a:ext cx="8305800" cy="1143000"/>
          </a:xfrm>
        </p:spPr>
        <p:txBody>
          <a:bodyPr/>
          <a:lstStyle/>
          <a:p>
            <a:r>
              <a:rPr lang="en-US"/>
              <a:t>Evolution of Shared Computing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132" name="Picture 4" descr="fig_03_01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</a:blip>
          <a:srcRect/>
          <a:stretch>
            <a:fillRect/>
          </a:stretch>
        </p:blipFill>
        <p:spPr>
          <a:xfrm>
            <a:off x="381000" y="2057400"/>
            <a:ext cx="8382000" cy="3260725"/>
          </a:xfrm>
          <a:noFill/>
          <a:ln/>
        </p:spPr>
      </p:pic>
      <p:sp>
        <p:nvSpPr>
          <p:cNvPr id="304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76200"/>
            <a:ext cx="8305800" cy="1143000"/>
          </a:xfrm>
        </p:spPr>
        <p:txBody>
          <a:bodyPr/>
          <a:lstStyle/>
          <a:p>
            <a:r>
              <a:rPr lang="en-US" b="0"/>
              <a:t>Figure 3.1</a:t>
            </a:r>
            <a:r>
              <a:rPr lang="en-US"/>
              <a:t>  Batch processing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156" name="Picture 4" descr="fig_03_02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</a:blip>
          <a:stretch>
            <a:fillRect/>
          </a:stretch>
        </p:blipFill>
        <p:spPr>
          <a:xfrm>
            <a:off x="457200" y="1871618"/>
            <a:ext cx="8229600" cy="3983126"/>
          </a:xfrm>
          <a:noFill/>
          <a:ln/>
        </p:spPr>
      </p:pic>
      <p:sp>
        <p:nvSpPr>
          <p:cNvPr id="305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76200"/>
            <a:ext cx="8305800" cy="1143000"/>
          </a:xfrm>
        </p:spPr>
        <p:txBody>
          <a:bodyPr/>
          <a:lstStyle/>
          <a:p>
            <a:r>
              <a:rPr lang="en-US" b="0"/>
              <a:t>Figure 3.2</a:t>
            </a:r>
            <a:r>
              <a:rPr lang="en-US"/>
              <a:t>  Interactive processing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461</TotalTime>
  <Words>443</Words>
  <Application>Microsoft PowerPoint</Application>
  <PresentationFormat>On-screen Show (4:3)</PresentationFormat>
  <Paragraphs>89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Theme1</vt:lpstr>
      <vt:lpstr>Slide 1</vt:lpstr>
      <vt:lpstr>Chapter 3:  Operating Systems</vt:lpstr>
      <vt:lpstr>Functions of Operating Systems</vt:lpstr>
      <vt:lpstr>Slide 4</vt:lpstr>
      <vt:lpstr>Types of Software</vt:lpstr>
      <vt:lpstr>Slide 6</vt:lpstr>
      <vt:lpstr>Evolution of Shared Computing</vt:lpstr>
      <vt:lpstr>Figure 3.1  Batch processing</vt:lpstr>
      <vt:lpstr>Figure 3.2  Interactive processing</vt:lpstr>
      <vt:lpstr>Slide 10</vt:lpstr>
      <vt:lpstr>Operating System Components</vt:lpstr>
      <vt:lpstr>Figure 3.4  The shell as an interface between users and the operating system</vt:lpstr>
      <vt:lpstr>File Manager</vt:lpstr>
      <vt:lpstr>Memory Manager</vt:lpstr>
      <vt:lpstr>Getting it Started (Bootstrapping)</vt:lpstr>
      <vt:lpstr>Figure 3.5  The booting process</vt:lpstr>
      <vt:lpstr>Processes</vt:lpstr>
      <vt:lpstr>Slide 18</vt:lpstr>
      <vt:lpstr>Slide 19</vt:lpstr>
      <vt:lpstr>Examples</vt:lpstr>
    </vt:vector>
  </TitlesOfParts>
  <Company>©2008 Pearson Addison-Wesley. All rights reserved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subject>Operating Systems</dc:subject>
  <dc:creator>J. Glenn Brookshear</dc:creator>
  <cp:lastModifiedBy>maham</cp:lastModifiedBy>
  <cp:revision>246</cp:revision>
  <dcterms:created xsi:type="dcterms:W3CDTF">2004-06-20T19:52:17Z</dcterms:created>
  <dcterms:modified xsi:type="dcterms:W3CDTF">2009-11-12T07:54:40Z</dcterms:modified>
</cp:coreProperties>
</file>