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10/25/2009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10/25/2009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10/25/2009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10/25/2009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10/25/2009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              Lecture 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438400"/>
            <a:ext cx="7406640" cy="17526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Examples of Flow Charts</a:t>
            </a:r>
          </a:p>
          <a:p>
            <a:pPr algn="ctr"/>
            <a:r>
              <a:rPr lang="en-US" sz="3200" dirty="0" err="1" smtClean="0"/>
              <a:t>Pseudocodes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1026"/>
          <p:cNvSpPr txBox="1">
            <a:spLocks noChangeArrowheads="1"/>
          </p:cNvSpPr>
          <p:nvPr/>
        </p:nvSpPr>
        <p:spPr bwMode="auto">
          <a:xfrm>
            <a:off x="1295400" y="1981200"/>
            <a:ext cx="7239000" cy="4401205"/>
          </a:xfrm>
          <a:prstGeom prst="rect">
            <a:avLst/>
          </a:prstGeom>
          <a:gradFill rotWithShape="0">
            <a:gsLst>
              <a:gs pos="0">
                <a:srgbClr val="FFFF00"/>
              </a:gs>
              <a:gs pos="100000">
                <a:srgbClr val="FFFFFF"/>
              </a:gs>
            </a:gsLst>
            <a:lin ang="5400000" scaled="1"/>
          </a:gradFill>
          <a:ln w="76200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/>
            <a:r>
              <a:rPr lang="en-US" sz="2800" b="1" dirty="0"/>
              <a:t>3.	if</a:t>
            </a:r>
            <a:r>
              <a:rPr lang="en-US" sz="2800" b="1" dirty="0">
                <a:solidFill>
                  <a:schemeClr val="accent2"/>
                </a:solidFill>
              </a:rPr>
              <a:t> </a:t>
            </a:r>
            <a:r>
              <a:rPr lang="en-US" sz="2800" b="1" dirty="0"/>
              <a:t>(the number is between 70  and 79, inclusive)</a:t>
            </a:r>
            <a:br>
              <a:rPr lang="en-US" sz="2800" b="1" dirty="0"/>
            </a:br>
            <a:r>
              <a:rPr lang="en-US" sz="2800" b="1" dirty="0"/>
              <a:t>then</a:t>
            </a:r>
          </a:p>
          <a:p>
            <a:pPr marL="914400" lvl="1" indent="-457200"/>
            <a:r>
              <a:rPr lang="en-US" sz="2800" b="1" dirty="0"/>
              <a:t>    3.1  Set the grade to “C”</a:t>
            </a:r>
          </a:p>
          <a:p>
            <a:pPr marL="914400" lvl="1" indent="-457200"/>
            <a:r>
              <a:rPr lang="en-US" sz="2800" b="1" dirty="0"/>
              <a:t>End if</a:t>
            </a:r>
          </a:p>
          <a:p>
            <a:pPr marL="457200" indent="-457200"/>
            <a:r>
              <a:rPr lang="en-US" sz="2800" b="1" dirty="0"/>
              <a:t>4.	if</a:t>
            </a:r>
            <a:r>
              <a:rPr lang="en-US" sz="2800" b="1" dirty="0">
                <a:solidFill>
                  <a:schemeClr val="accent2"/>
                </a:solidFill>
              </a:rPr>
              <a:t> </a:t>
            </a:r>
            <a:r>
              <a:rPr lang="en-US" sz="2800" b="1" dirty="0"/>
              <a:t>(the number is between 60  and 69, inclusive)</a:t>
            </a:r>
            <a:br>
              <a:rPr lang="en-US" sz="2800" b="1" dirty="0"/>
            </a:br>
            <a:r>
              <a:rPr lang="en-US" sz="2800" b="1" dirty="0"/>
              <a:t>then</a:t>
            </a:r>
          </a:p>
          <a:p>
            <a:pPr marL="914400" lvl="1" indent="-457200"/>
            <a:r>
              <a:rPr lang="en-US" sz="2800" b="1" dirty="0"/>
              <a:t>    4.1  Set the grade to “D”</a:t>
            </a:r>
          </a:p>
          <a:p>
            <a:pPr marL="914400" lvl="1" indent="-457200"/>
            <a:r>
              <a:rPr lang="en-US" sz="2800" b="1" dirty="0"/>
              <a:t>End if</a:t>
            </a:r>
            <a:endParaRPr lang="en-US" sz="2800" b="1" dirty="0">
              <a:solidFill>
                <a:schemeClr val="accent2"/>
              </a:solidFill>
            </a:endParaRPr>
          </a:p>
        </p:txBody>
      </p:sp>
      <p:sp>
        <p:nvSpPr>
          <p:cNvPr id="89092" name="Text Box 1028"/>
          <p:cNvSpPr txBox="1">
            <a:spLocks noChangeArrowheads="1"/>
          </p:cNvSpPr>
          <p:nvPr/>
        </p:nvSpPr>
        <p:spPr bwMode="auto">
          <a:xfrm>
            <a:off x="3505200" y="609600"/>
            <a:ext cx="4953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Letter grade (continued)</a:t>
            </a:r>
          </a:p>
        </p:txBody>
      </p:sp>
      <p:sp>
        <p:nvSpPr>
          <p:cNvPr id="24581" name="Text Box 1029"/>
          <p:cNvSpPr txBox="1">
            <a:spLocks noChangeArrowheads="1"/>
          </p:cNvSpPr>
          <p:nvPr/>
        </p:nvSpPr>
        <p:spPr bwMode="auto">
          <a:xfrm>
            <a:off x="2590800" y="5105400"/>
            <a:ext cx="3690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66"/>
                </a:solidFill>
              </a:rPr>
              <a:t>Continues on the next slide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1219200" y="2514600"/>
            <a:ext cx="7239000" cy="2730500"/>
          </a:xfrm>
          <a:prstGeom prst="rect">
            <a:avLst/>
          </a:prstGeom>
          <a:gradFill rotWithShape="0">
            <a:gsLst>
              <a:gs pos="0">
                <a:srgbClr val="FFFF00"/>
              </a:gs>
              <a:gs pos="100000">
                <a:srgbClr val="FFFFFF"/>
              </a:gs>
            </a:gsLst>
            <a:lin ang="5400000" scaled="1"/>
          </a:gradFill>
          <a:ln w="76200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/>
            <a:r>
              <a:rPr lang="en-US" sz="2800" b="1"/>
              <a:t>5.	If</a:t>
            </a:r>
            <a:r>
              <a:rPr lang="en-US" sz="2800" b="1">
                <a:solidFill>
                  <a:schemeClr val="accent2"/>
                </a:solidFill>
              </a:rPr>
              <a:t> </a:t>
            </a:r>
            <a:r>
              <a:rPr lang="en-US" sz="2800" b="1"/>
              <a:t>(the number is less than 60)</a:t>
            </a:r>
            <a:br>
              <a:rPr lang="en-US" sz="2800" b="1"/>
            </a:br>
            <a:r>
              <a:rPr lang="en-US" sz="2800" b="1"/>
              <a:t>then</a:t>
            </a:r>
          </a:p>
          <a:p>
            <a:pPr marL="914400" lvl="1" indent="-457200"/>
            <a:r>
              <a:rPr lang="en-US" sz="2800" b="1"/>
              <a:t>    5.1  Set the grade to “F”</a:t>
            </a:r>
          </a:p>
          <a:p>
            <a:pPr marL="914400" lvl="1" indent="-457200"/>
            <a:r>
              <a:rPr lang="en-US" sz="2800" b="1"/>
              <a:t>End if</a:t>
            </a:r>
          </a:p>
          <a:p>
            <a:pPr marL="457200" indent="-457200"/>
            <a:r>
              <a:rPr lang="en-US" sz="2800" b="1"/>
              <a:t>6.	Return the grade</a:t>
            </a:r>
          </a:p>
          <a:p>
            <a:pPr marL="914400" lvl="1" indent="-457200"/>
            <a:r>
              <a:rPr lang="en-US" sz="2800" b="1">
                <a:solidFill>
                  <a:schemeClr val="accent2"/>
                </a:solidFill>
              </a:rPr>
              <a:t>End</a:t>
            </a:r>
          </a:p>
        </p:txBody>
      </p:sp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3505200" y="609600"/>
            <a:ext cx="5029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Letter grade (continued)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ext Box 2"/>
          <p:cNvSpPr txBox="1">
            <a:spLocks noChangeArrowheads="1"/>
          </p:cNvSpPr>
          <p:nvPr/>
        </p:nvSpPr>
        <p:spPr bwMode="auto">
          <a:xfrm>
            <a:off x="1219200" y="609600"/>
            <a:ext cx="2017712" cy="617537"/>
          </a:xfrm>
          <a:prstGeom prst="rect">
            <a:avLst/>
          </a:prstGeom>
          <a:solidFill>
            <a:schemeClr val="accent1"/>
          </a:solidFill>
          <a:ln w="3810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Example 4</a:t>
            </a: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1295400" y="1981200"/>
            <a:ext cx="7239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>
                <a:latin typeface="Times" charset="0"/>
              </a:rPr>
              <a:t>Write an algorithm to find the largest of a set of numbers. You do not know the number of numbers.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1295400" y="1111250"/>
            <a:ext cx="7467600" cy="5693866"/>
          </a:xfrm>
          <a:prstGeom prst="rect">
            <a:avLst/>
          </a:prstGeom>
          <a:gradFill rotWithShape="0">
            <a:gsLst>
              <a:gs pos="0">
                <a:srgbClr val="FFFF00"/>
              </a:gs>
              <a:gs pos="100000">
                <a:srgbClr val="FFFFFF"/>
              </a:gs>
            </a:gsLst>
            <a:lin ang="5400000" scaled="1"/>
          </a:gradFill>
          <a:ln w="76200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/>
            <a:r>
              <a:rPr lang="en-US" sz="2800" b="1">
                <a:solidFill>
                  <a:schemeClr val="accent2"/>
                </a:solidFill>
              </a:rPr>
              <a:t>	FindLargest</a:t>
            </a:r>
          </a:p>
          <a:p>
            <a:pPr marL="457200" indent="-457200"/>
            <a:r>
              <a:rPr lang="en-US" sz="2800" b="1">
                <a:solidFill>
                  <a:schemeClr val="accent2"/>
                </a:solidFill>
              </a:rPr>
              <a:t>	Input:</a:t>
            </a:r>
            <a:r>
              <a:rPr lang="en-US" sz="2800"/>
              <a:t> </a:t>
            </a:r>
            <a:r>
              <a:rPr lang="en-US" sz="2800" b="1"/>
              <a:t>A list of positive integers</a:t>
            </a:r>
          </a:p>
          <a:p>
            <a:pPr marL="457200" indent="-457200">
              <a:buFontTx/>
              <a:buAutoNum type="arabicPeriod"/>
            </a:pPr>
            <a:r>
              <a:rPr lang="en-US" sz="2800" b="1"/>
              <a:t>Set Largest to 0</a:t>
            </a:r>
          </a:p>
          <a:p>
            <a:pPr marL="457200" indent="-457200">
              <a:buFontTx/>
              <a:buAutoNum type="arabicPeriod"/>
            </a:pPr>
            <a:r>
              <a:rPr lang="en-US" sz="2800" b="1"/>
              <a:t>while (more integers)</a:t>
            </a:r>
            <a:br>
              <a:rPr lang="en-US" sz="2800" b="1"/>
            </a:br>
            <a:r>
              <a:rPr lang="en-US" sz="2800" b="1"/>
              <a:t> 2.1  if (the integer is greater than Largest)</a:t>
            </a:r>
            <a:br>
              <a:rPr lang="en-US" sz="2800" b="1"/>
            </a:br>
            <a:r>
              <a:rPr lang="en-US" sz="2800" b="1"/>
              <a:t>	     then</a:t>
            </a:r>
            <a:br>
              <a:rPr lang="en-US" sz="2800" b="1"/>
            </a:br>
            <a:r>
              <a:rPr lang="en-US" sz="2800" b="1"/>
              <a:t>	       2.1.1  Set largest to the value of the integer</a:t>
            </a:r>
            <a:br>
              <a:rPr lang="en-US" sz="2800" b="1"/>
            </a:br>
            <a:r>
              <a:rPr lang="en-US" sz="2800" b="1"/>
              <a:t>         End if</a:t>
            </a:r>
            <a:br>
              <a:rPr lang="en-US" sz="2800" b="1"/>
            </a:br>
            <a:r>
              <a:rPr lang="en-US" sz="2800" b="1"/>
              <a:t>End while </a:t>
            </a:r>
          </a:p>
          <a:p>
            <a:pPr marL="457200" indent="-457200">
              <a:buFontTx/>
              <a:buAutoNum type="arabicPeriod"/>
            </a:pPr>
            <a:r>
              <a:rPr lang="en-US" sz="2800" b="1"/>
              <a:t>Return Largest</a:t>
            </a:r>
          </a:p>
          <a:p>
            <a:pPr marL="457200" indent="-457200"/>
            <a:r>
              <a:rPr lang="en-US" sz="2800" b="1"/>
              <a:t>	</a:t>
            </a:r>
            <a:r>
              <a:rPr lang="en-US" sz="2800" b="1">
                <a:solidFill>
                  <a:schemeClr val="accent2"/>
                </a:solidFill>
              </a:rPr>
              <a:t>End</a:t>
            </a:r>
          </a:p>
        </p:txBody>
      </p:sp>
      <p:sp>
        <p:nvSpPr>
          <p:cNvPr id="91140" name="Text Box 4"/>
          <p:cNvSpPr txBox="1">
            <a:spLocks noChangeArrowheads="1"/>
          </p:cNvSpPr>
          <p:nvPr/>
        </p:nvSpPr>
        <p:spPr bwMode="auto">
          <a:xfrm>
            <a:off x="3473450" y="381000"/>
            <a:ext cx="2482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Find largest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ext Box 2"/>
          <p:cNvSpPr txBox="1">
            <a:spLocks noChangeArrowheads="1"/>
          </p:cNvSpPr>
          <p:nvPr/>
        </p:nvSpPr>
        <p:spPr bwMode="auto">
          <a:xfrm>
            <a:off x="1295400" y="609600"/>
            <a:ext cx="2017712" cy="617537"/>
          </a:xfrm>
          <a:prstGeom prst="rect">
            <a:avLst/>
          </a:prstGeom>
          <a:solidFill>
            <a:schemeClr val="accent1"/>
          </a:solidFill>
          <a:ln w="3810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Example 5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371600" y="2209800"/>
            <a:ext cx="7543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>
                <a:latin typeface="Times" charset="0"/>
              </a:rPr>
              <a:t>Write an algorithm to find the largest of 1000 numbers.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1295400" y="1257300"/>
            <a:ext cx="7391400" cy="4093428"/>
          </a:xfrm>
          <a:prstGeom prst="rect">
            <a:avLst/>
          </a:prstGeom>
          <a:gradFill rotWithShape="0">
            <a:gsLst>
              <a:gs pos="0">
                <a:srgbClr val="FFFF00"/>
              </a:gs>
              <a:gs pos="100000">
                <a:srgbClr val="FFFFFF"/>
              </a:gs>
            </a:gsLst>
            <a:lin ang="5400000" scaled="1"/>
          </a:gradFill>
          <a:ln w="76200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/>
            <a:r>
              <a:rPr lang="en-US" b="1" dirty="0">
                <a:solidFill>
                  <a:schemeClr val="accent2"/>
                </a:solidFill>
              </a:rPr>
              <a:t>	</a:t>
            </a:r>
            <a:r>
              <a:rPr lang="en-US" sz="2000" b="1" dirty="0" err="1">
                <a:solidFill>
                  <a:schemeClr val="accent2"/>
                </a:solidFill>
              </a:rPr>
              <a:t>FindLargest</a:t>
            </a:r>
            <a:endParaRPr lang="en-US" sz="2000" b="1" dirty="0">
              <a:solidFill>
                <a:schemeClr val="accent2"/>
              </a:solidFill>
            </a:endParaRPr>
          </a:p>
          <a:p>
            <a:pPr marL="457200" indent="-457200"/>
            <a:r>
              <a:rPr lang="en-US" sz="2000" b="1" dirty="0">
                <a:solidFill>
                  <a:schemeClr val="accent2"/>
                </a:solidFill>
              </a:rPr>
              <a:t>	Input:</a:t>
            </a:r>
            <a:r>
              <a:rPr lang="en-US" sz="2000" dirty="0"/>
              <a:t> </a:t>
            </a:r>
            <a:r>
              <a:rPr lang="en-US" sz="2000" b="1" dirty="0"/>
              <a:t>1000 positive integers</a:t>
            </a:r>
          </a:p>
          <a:p>
            <a:pPr marL="457200" indent="-457200">
              <a:buFontTx/>
              <a:buAutoNum type="arabicPeriod"/>
            </a:pPr>
            <a:r>
              <a:rPr lang="en-US" sz="2000" b="1" dirty="0"/>
              <a:t>Set Largest to 0</a:t>
            </a:r>
          </a:p>
          <a:p>
            <a:pPr marL="457200" indent="-457200">
              <a:buFontTx/>
              <a:buAutoNum type="arabicPeriod"/>
            </a:pPr>
            <a:r>
              <a:rPr lang="en-US" sz="2000" b="1" dirty="0"/>
              <a:t>Set Counter to 0</a:t>
            </a:r>
          </a:p>
          <a:p>
            <a:pPr marL="457200" indent="-457200">
              <a:buFontTx/>
              <a:buAutoNum type="arabicPeriod"/>
            </a:pPr>
            <a:r>
              <a:rPr lang="en-US" sz="2000" b="1" dirty="0"/>
              <a:t>while (Counter less than 1000)</a:t>
            </a:r>
            <a:br>
              <a:rPr lang="en-US" sz="2000" b="1" dirty="0"/>
            </a:br>
            <a:r>
              <a:rPr lang="en-US" sz="2000" b="1" dirty="0"/>
              <a:t> 3.1  if (the integer is greater than Largest)</a:t>
            </a:r>
            <a:br>
              <a:rPr lang="en-US" sz="2000" b="1" dirty="0"/>
            </a:br>
            <a:r>
              <a:rPr lang="en-US" sz="2000" b="1" dirty="0"/>
              <a:t>	     then</a:t>
            </a:r>
            <a:br>
              <a:rPr lang="en-US" sz="2000" b="1" dirty="0"/>
            </a:br>
            <a:r>
              <a:rPr lang="en-US" sz="2000" b="1" dirty="0"/>
              <a:t>	       3.1.1  Set Largest to the value of the integer</a:t>
            </a:r>
            <a:br>
              <a:rPr lang="en-US" sz="2000" b="1" dirty="0"/>
            </a:br>
            <a:r>
              <a:rPr lang="en-US" sz="2000" b="1" dirty="0"/>
              <a:t>         End if</a:t>
            </a:r>
            <a:br>
              <a:rPr lang="en-US" sz="2000" b="1" dirty="0"/>
            </a:br>
            <a:r>
              <a:rPr lang="en-US" sz="2000" b="1" dirty="0"/>
              <a:t>  3.2  Increment Counter</a:t>
            </a:r>
            <a:br>
              <a:rPr lang="en-US" sz="2000" b="1" dirty="0"/>
            </a:br>
            <a:r>
              <a:rPr lang="en-US" sz="2000" b="1" dirty="0"/>
              <a:t>End while</a:t>
            </a:r>
          </a:p>
          <a:p>
            <a:pPr marL="457200" indent="-457200">
              <a:buFontTx/>
              <a:buAutoNum type="arabicPeriod"/>
            </a:pPr>
            <a:r>
              <a:rPr lang="en-US" sz="2000" b="1" dirty="0"/>
              <a:t>Return Largest</a:t>
            </a:r>
          </a:p>
          <a:p>
            <a:pPr marL="457200" indent="-457200"/>
            <a:r>
              <a:rPr lang="en-US" sz="2000" b="1" dirty="0"/>
              <a:t>	</a:t>
            </a:r>
            <a:r>
              <a:rPr lang="en-US" sz="2000" b="1" dirty="0">
                <a:solidFill>
                  <a:schemeClr val="accent2"/>
                </a:solidFill>
              </a:rPr>
              <a:t>End</a:t>
            </a:r>
          </a:p>
        </p:txBody>
      </p:sp>
      <p:sp>
        <p:nvSpPr>
          <p:cNvPr id="92164" name="Text Box 4"/>
          <p:cNvSpPr txBox="1">
            <a:spLocks noChangeArrowheads="1"/>
          </p:cNvSpPr>
          <p:nvPr/>
        </p:nvSpPr>
        <p:spPr bwMode="auto">
          <a:xfrm>
            <a:off x="2133600" y="533400"/>
            <a:ext cx="45291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Find largest of 1000 numbers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>
            <p:ph type="title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u="sng" smtClean="0"/>
              <a:t>PseudoCode</a:t>
            </a:r>
          </a:p>
        </p:txBody>
      </p:sp>
      <p:sp>
        <p:nvSpPr>
          <p:cNvPr id="16387" name="Rectangle 3"/>
          <p:cNvSpPr>
            <a:spLocks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PseudoCode is a mixture of natural language and symbols, terms, and other features of the programmer.</a:t>
            </a:r>
          </a:p>
          <a:p>
            <a:pPr eaLnBrk="1" hangingPunct="1"/>
            <a:r>
              <a:rPr lang="en-US" smtClean="0"/>
              <a:t>It is programmer specific</a:t>
            </a:r>
          </a:p>
          <a:p>
            <a:pPr eaLnBrk="1" hangingPunct="1"/>
            <a:r>
              <a:rPr lang="en-US" smtClean="0"/>
              <a:t>Indentation of key blocks of instructions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5"/>
          <p:cNvSpPr txBox="1">
            <a:spLocks noChangeArrowheads="1"/>
          </p:cNvSpPr>
          <p:nvPr/>
        </p:nvSpPr>
        <p:spPr bwMode="auto">
          <a:xfrm>
            <a:off x="1905000" y="76200"/>
            <a:ext cx="57277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chemeClr val="accent2"/>
                </a:solidFill>
              </a:rPr>
              <a:t>Pseudocode for three constructs</a:t>
            </a:r>
          </a:p>
        </p:txBody>
      </p:sp>
      <p:pic>
        <p:nvPicPr>
          <p:cNvPr id="17411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908175"/>
            <a:ext cx="7615237" cy="334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ext Box 2"/>
          <p:cNvSpPr txBox="1">
            <a:spLocks noChangeArrowheads="1"/>
          </p:cNvSpPr>
          <p:nvPr/>
        </p:nvSpPr>
        <p:spPr bwMode="auto">
          <a:xfrm>
            <a:off x="990600" y="381000"/>
            <a:ext cx="2017712" cy="617537"/>
          </a:xfrm>
          <a:prstGeom prst="rect">
            <a:avLst/>
          </a:prstGeom>
          <a:solidFill>
            <a:schemeClr val="accent1"/>
          </a:solidFill>
          <a:ln w="3810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Example 1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1371600" y="2286000"/>
            <a:ext cx="77724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>
                <a:latin typeface="Times" charset="0"/>
              </a:rPr>
              <a:t>Write an algorithm in </a:t>
            </a:r>
            <a:r>
              <a:rPr lang="en-US" sz="3600" dirty="0" err="1">
                <a:latin typeface="Times" charset="0"/>
              </a:rPr>
              <a:t>pseudocode</a:t>
            </a:r>
            <a:r>
              <a:rPr lang="en-US" sz="3600" dirty="0">
                <a:latin typeface="Times" charset="0"/>
              </a:rPr>
              <a:t> that finds the average of two numbers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1026"/>
          <p:cNvSpPr txBox="1">
            <a:spLocks noChangeArrowheads="1"/>
          </p:cNvSpPr>
          <p:nvPr/>
        </p:nvSpPr>
        <p:spPr bwMode="auto">
          <a:xfrm>
            <a:off x="1447800" y="2286000"/>
            <a:ext cx="7162800" cy="2730500"/>
          </a:xfrm>
          <a:prstGeom prst="rect">
            <a:avLst/>
          </a:prstGeom>
          <a:gradFill rotWithShape="0">
            <a:gsLst>
              <a:gs pos="0">
                <a:srgbClr val="FFFF00"/>
              </a:gs>
              <a:gs pos="100000">
                <a:srgbClr val="FFFFFF"/>
              </a:gs>
            </a:gsLst>
            <a:lin ang="5400000" scaled="1"/>
          </a:gradFill>
          <a:ln w="76200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/>
            <a:r>
              <a:rPr lang="en-US" sz="2800" b="1" dirty="0">
                <a:solidFill>
                  <a:schemeClr val="accent2"/>
                </a:solidFill>
              </a:rPr>
              <a:t>	</a:t>
            </a:r>
            <a:r>
              <a:rPr lang="en-US" sz="2800" b="1" dirty="0" err="1">
                <a:solidFill>
                  <a:schemeClr val="accent2"/>
                </a:solidFill>
              </a:rPr>
              <a:t>AverageOfTwo</a:t>
            </a:r>
            <a:endParaRPr lang="en-US" sz="2800" b="1" dirty="0">
              <a:solidFill>
                <a:schemeClr val="accent2"/>
              </a:solidFill>
            </a:endParaRPr>
          </a:p>
          <a:p>
            <a:pPr marL="457200" indent="-457200"/>
            <a:r>
              <a:rPr lang="en-US" sz="2800" b="1" dirty="0">
                <a:solidFill>
                  <a:schemeClr val="accent2"/>
                </a:solidFill>
              </a:rPr>
              <a:t>	Input:</a:t>
            </a:r>
            <a:r>
              <a:rPr lang="en-US" sz="2800" dirty="0"/>
              <a:t> </a:t>
            </a:r>
            <a:r>
              <a:rPr lang="en-US" sz="2800" b="1" dirty="0"/>
              <a:t>Two numbers</a:t>
            </a:r>
          </a:p>
          <a:p>
            <a:pPr marL="457200" indent="-457200">
              <a:buFontTx/>
              <a:buAutoNum type="arabicPeriod"/>
            </a:pPr>
            <a:r>
              <a:rPr lang="en-US" sz="2800" b="1" dirty="0"/>
              <a:t>Add the two numbers</a:t>
            </a:r>
          </a:p>
          <a:p>
            <a:pPr marL="457200" indent="-457200">
              <a:buFontTx/>
              <a:buAutoNum type="arabicPeriod"/>
            </a:pPr>
            <a:r>
              <a:rPr lang="en-US" sz="2800" b="1" dirty="0"/>
              <a:t>Divide the result by 2</a:t>
            </a:r>
          </a:p>
          <a:p>
            <a:pPr marL="457200" indent="-457200">
              <a:buFontTx/>
              <a:buAutoNum type="arabicPeriod"/>
            </a:pPr>
            <a:r>
              <a:rPr lang="en-US" sz="2800" b="1" dirty="0"/>
              <a:t>Return the result by step 2</a:t>
            </a:r>
          </a:p>
          <a:p>
            <a:pPr marL="457200" indent="-457200"/>
            <a:r>
              <a:rPr lang="en-US" sz="2800" b="1" dirty="0"/>
              <a:t>	</a:t>
            </a:r>
            <a:r>
              <a:rPr lang="en-US" sz="2800" b="1" dirty="0">
                <a:solidFill>
                  <a:schemeClr val="accent2"/>
                </a:solidFill>
              </a:rPr>
              <a:t>End</a:t>
            </a:r>
          </a:p>
        </p:txBody>
      </p:sp>
      <p:sp>
        <p:nvSpPr>
          <p:cNvPr id="77828" name="Text Box 1028"/>
          <p:cNvSpPr txBox="1">
            <a:spLocks noChangeArrowheads="1"/>
          </p:cNvSpPr>
          <p:nvPr/>
        </p:nvSpPr>
        <p:spPr bwMode="auto">
          <a:xfrm>
            <a:off x="3778250" y="1492250"/>
            <a:ext cx="3003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Average of two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ext Box 2"/>
          <p:cNvSpPr txBox="1">
            <a:spLocks noChangeArrowheads="1"/>
          </p:cNvSpPr>
          <p:nvPr/>
        </p:nvSpPr>
        <p:spPr bwMode="auto">
          <a:xfrm>
            <a:off x="1371600" y="533400"/>
            <a:ext cx="2017712" cy="617537"/>
          </a:xfrm>
          <a:prstGeom prst="rect">
            <a:avLst/>
          </a:prstGeom>
          <a:solidFill>
            <a:schemeClr val="accent1"/>
          </a:solidFill>
          <a:ln w="3810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Example 2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295400" y="2209800"/>
            <a:ext cx="75438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>
                <a:latin typeface="Times" charset="0"/>
              </a:rPr>
              <a:t>Write an algorithm to change a numeric grade to a pass/no pass grade.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1219200" y="1416050"/>
            <a:ext cx="7086600" cy="4984750"/>
          </a:xfrm>
          <a:prstGeom prst="rect">
            <a:avLst/>
          </a:prstGeom>
          <a:gradFill rotWithShape="0">
            <a:gsLst>
              <a:gs pos="0">
                <a:srgbClr val="FFFF00"/>
              </a:gs>
              <a:gs pos="100000">
                <a:srgbClr val="FFFFFF"/>
              </a:gs>
            </a:gsLst>
            <a:lin ang="5400000" scaled="1"/>
          </a:gradFill>
          <a:ln w="76200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/>
            <a:r>
              <a:rPr lang="en-US" sz="2800" b="1" dirty="0">
                <a:solidFill>
                  <a:schemeClr val="accent2"/>
                </a:solidFill>
              </a:rPr>
              <a:t>	Pass/</a:t>
            </a:r>
            <a:r>
              <a:rPr lang="en-US" sz="2800" b="1" dirty="0" err="1">
                <a:solidFill>
                  <a:schemeClr val="accent2"/>
                </a:solidFill>
              </a:rPr>
              <a:t>NoPassGrade</a:t>
            </a:r>
            <a:endParaRPr lang="en-US" sz="2800" b="1" dirty="0">
              <a:solidFill>
                <a:schemeClr val="accent2"/>
              </a:solidFill>
            </a:endParaRPr>
          </a:p>
          <a:p>
            <a:pPr marL="457200" indent="-457200"/>
            <a:r>
              <a:rPr lang="en-US" sz="2800" b="1" dirty="0">
                <a:solidFill>
                  <a:schemeClr val="accent2"/>
                </a:solidFill>
              </a:rPr>
              <a:t>	Input:</a:t>
            </a:r>
            <a:r>
              <a:rPr lang="en-US" sz="2800" dirty="0"/>
              <a:t> </a:t>
            </a:r>
            <a:r>
              <a:rPr lang="en-US" sz="2800" b="1" dirty="0"/>
              <a:t>One number</a:t>
            </a:r>
          </a:p>
          <a:p>
            <a:pPr marL="457200" indent="-457200">
              <a:buFontTx/>
              <a:buAutoNum type="arabicPeriod"/>
            </a:pPr>
            <a:r>
              <a:rPr lang="en-US" sz="2800" b="1" dirty="0"/>
              <a:t>if</a:t>
            </a:r>
            <a:r>
              <a:rPr lang="en-US" sz="2800" b="1" dirty="0">
                <a:solidFill>
                  <a:schemeClr val="accent2"/>
                </a:solidFill>
              </a:rPr>
              <a:t> </a:t>
            </a:r>
            <a:r>
              <a:rPr lang="en-US" sz="2800" b="1" dirty="0"/>
              <a:t>(the number is greater than or equal to 70)</a:t>
            </a:r>
            <a:br>
              <a:rPr lang="en-US" sz="2800" b="1" dirty="0"/>
            </a:br>
            <a:r>
              <a:rPr lang="en-US" sz="2800" b="1" dirty="0"/>
              <a:t>then</a:t>
            </a:r>
          </a:p>
          <a:p>
            <a:pPr marL="914400" lvl="1" indent="-457200"/>
            <a:r>
              <a:rPr lang="en-US" sz="2800" b="1" dirty="0"/>
              <a:t>    1.1  Set the grade to “pass”</a:t>
            </a:r>
          </a:p>
          <a:p>
            <a:pPr marL="914400" lvl="1" indent="-457200"/>
            <a:r>
              <a:rPr lang="en-US" sz="2800" b="1" dirty="0"/>
              <a:t>else</a:t>
            </a:r>
          </a:p>
          <a:p>
            <a:pPr marL="914400" lvl="1" indent="-457200"/>
            <a:r>
              <a:rPr lang="en-US" sz="2800" b="1" dirty="0"/>
              <a:t>    1.2   Set the grade to “</a:t>
            </a:r>
            <a:r>
              <a:rPr lang="en-US" sz="2800" b="1" dirty="0" err="1"/>
              <a:t>nopass</a:t>
            </a:r>
            <a:r>
              <a:rPr lang="en-US" sz="2800" b="1" dirty="0"/>
              <a:t>”</a:t>
            </a:r>
          </a:p>
          <a:p>
            <a:pPr marL="914400" lvl="1" indent="-457200"/>
            <a:r>
              <a:rPr lang="en-US" sz="2800" b="1" dirty="0"/>
              <a:t>End if</a:t>
            </a:r>
          </a:p>
          <a:p>
            <a:pPr marL="457200" indent="-457200">
              <a:buFontTx/>
              <a:buAutoNum type="arabicPeriod"/>
            </a:pPr>
            <a:r>
              <a:rPr lang="en-US" sz="2800" b="1" dirty="0"/>
              <a:t>Return the grade</a:t>
            </a:r>
          </a:p>
          <a:p>
            <a:pPr marL="457200" indent="-457200"/>
            <a:r>
              <a:rPr lang="en-US" sz="2800" b="1" dirty="0"/>
              <a:t>	</a:t>
            </a:r>
            <a:r>
              <a:rPr lang="en-US" sz="2800" b="1" dirty="0">
                <a:solidFill>
                  <a:schemeClr val="accent2"/>
                </a:solidFill>
              </a:rPr>
              <a:t>End</a:t>
            </a:r>
          </a:p>
        </p:txBody>
      </p:sp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3778250" y="685800"/>
            <a:ext cx="3867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Pass/no pass Grade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ext Box 2"/>
          <p:cNvSpPr txBox="1">
            <a:spLocks noChangeArrowheads="1"/>
          </p:cNvSpPr>
          <p:nvPr/>
        </p:nvSpPr>
        <p:spPr bwMode="auto">
          <a:xfrm>
            <a:off x="1295400" y="685800"/>
            <a:ext cx="2017712" cy="617537"/>
          </a:xfrm>
          <a:prstGeom prst="rect">
            <a:avLst/>
          </a:prstGeom>
          <a:solidFill>
            <a:schemeClr val="accent1"/>
          </a:solidFill>
          <a:ln w="3810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Example 3</a:t>
            </a: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1295400" y="1981200"/>
            <a:ext cx="7543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latin typeface="Times" charset="0"/>
              </a:rPr>
              <a:t>Write an algorithm to change a numeric grade to a letter grade.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026"/>
          <p:cNvSpPr txBox="1">
            <a:spLocks noChangeArrowheads="1"/>
          </p:cNvSpPr>
          <p:nvPr/>
        </p:nvSpPr>
        <p:spPr bwMode="auto">
          <a:xfrm>
            <a:off x="1219200" y="1371601"/>
            <a:ext cx="7696200" cy="5262979"/>
          </a:xfrm>
          <a:prstGeom prst="rect">
            <a:avLst/>
          </a:prstGeom>
          <a:gradFill rotWithShape="0">
            <a:gsLst>
              <a:gs pos="0">
                <a:srgbClr val="FFFF00"/>
              </a:gs>
              <a:gs pos="100000">
                <a:srgbClr val="FFFFFF"/>
              </a:gs>
            </a:gsLst>
            <a:lin ang="5400000" scaled="1"/>
          </a:gradFill>
          <a:ln w="76200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/>
            <a:r>
              <a:rPr lang="en-US" sz="2800" b="1" dirty="0">
                <a:solidFill>
                  <a:schemeClr val="accent2"/>
                </a:solidFill>
              </a:rPr>
              <a:t>	</a:t>
            </a:r>
            <a:r>
              <a:rPr lang="en-US" sz="2800" b="1" dirty="0" err="1">
                <a:solidFill>
                  <a:schemeClr val="accent2"/>
                </a:solidFill>
              </a:rPr>
              <a:t>LetterGrade</a:t>
            </a:r>
            <a:endParaRPr lang="en-US" sz="2800" b="1" dirty="0">
              <a:solidFill>
                <a:schemeClr val="accent2"/>
              </a:solidFill>
            </a:endParaRPr>
          </a:p>
          <a:p>
            <a:pPr marL="457200" indent="-457200"/>
            <a:r>
              <a:rPr lang="en-US" sz="2800" b="1" dirty="0">
                <a:solidFill>
                  <a:schemeClr val="accent2"/>
                </a:solidFill>
              </a:rPr>
              <a:t>	Input:</a:t>
            </a:r>
            <a:r>
              <a:rPr lang="en-US" sz="2800" dirty="0"/>
              <a:t> </a:t>
            </a:r>
            <a:r>
              <a:rPr lang="en-US" sz="2800" b="1" dirty="0"/>
              <a:t>One number</a:t>
            </a:r>
          </a:p>
          <a:p>
            <a:pPr marL="457200" indent="-457200"/>
            <a:r>
              <a:rPr lang="en-US" sz="2800" b="1" dirty="0"/>
              <a:t>1. 	if</a:t>
            </a:r>
            <a:r>
              <a:rPr lang="en-US" sz="2800" b="1" dirty="0">
                <a:solidFill>
                  <a:schemeClr val="accent2"/>
                </a:solidFill>
              </a:rPr>
              <a:t> </a:t>
            </a:r>
            <a:r>
              <a:rPr lang="en-US" sz="2800" b="1" dirty="0"/>
              <a:t>(the number is between 90 and 100, inclusive)</a:t>
            </a:r>
            <a:br>
              <a:rPr lang="en-US" sz="2800" b="1" dirty="0"/>
            </a:br>
            <a:r>
              <a:rPr lang="en-US" sz="2800" b="1" dirty="0"/>
              <a:t>then</a:t>
            </a:r>
          </a:p>
          <a:p>
            <a:pPr marL="914400" lvl="1" indent="-457200"/>
            <a:r>
              <a:rPr lang="en-US" sz="2800" b="1" dirty="0"/>
              <a:t>    1.1  Set the grade to “A”</a:t>
            </a:r>
          </a:p>
          <a:p>
            <a:pPr marL="914400" lvl="1" indent="-457200"/>
            <a:r>
              <a:rPr lang="en-US" sz="2800" b="1" dirty="0"/>
              <a:t>End if</a:t>
            </a:r>
          </a:p>
          <a:p>
            <a:pPr marL="457200" indent="-457200"/>
            <a:r>
              <a:rPr lang="en-US" sz="2800" b="1" dirty="0"/>
              <a:t>2.	if</a:t>
            </a:r>
            <a:r>
              <a:rPr lang="en-US" sz="2800" b="1" dirty="0">
                <a:solidFill>
                  <a:schemeClr val="accent2"/>
                </a:solidFill>
              </a:rPr>
              <a:t> </a:t>
            </a:r>
            <a:r>
              <a:rPr lang="en-US" sz="2800" b="1" dirty="0"/>
              <a:t>(the number is between 80 and 89, inclusive)</a:t>
            </a:r>
            <a:br>
              <a:rPr lang="en-US" sz="2800" b="1" dirty="0"/>
            </a:br>
            <a:r>
              <a:rPr lang="en-US" sz="2800" b="1" dirty="0"/>
              <a:t>then</a:t>
            </a:r>
          </a:p>
          <a:p>
            <a:pPr marL="914400" lvl="1" indent="-457200"/>
            <a:r>
              <a:rPr lang="en-US" sz="2800" b="1" dirty="0"/>
              <a:t>    2.1  Set the grade to “B”</a:t>
            </a:r>
          </a:p>
          <a:p>
            <a:pPr marL="914400" lvl="1" indent="-457200"/>
            <a:r>
              <a:rPr lang="en-US" sz="2800" b="1" dirty="0"/>
              <a:t>End if</a:t>
            </a:r>
            <a:endParaRPr lang="en-US" sz="2800" b="1" dirty="0">
              <a:solidFill>
                <a:schemeClr val="accent2"/>
              </a:solidFill>
            </a:endParaRPr>
          </a:p>
        </p:txBody>
      </p:sp>
      <p:sp>
        <p:nvSpPr>
          <p:cNvPr id="82948" name="Text Box 1028"/>
          <p:cNvSpPr txBox="1">
            <a:spLocks noChangeArrowheads="1"/>
          </p:cNvSpPr>
          <p:nvPr/>
        </p:nvSpPr>
        <p:spPr bwMode="auto">
          <a:xfrm>
            <a:off x="1600200" y="609600"/>
            <a:ext cx="4387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6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Letter grade</a:t>
            </a:r>
          </a:p>
        </p:txBody>
      </p:sp>
      <p:sp>
        <p:nvSpPr>
          <p:cNvPr id="23556" name="Text Box 1031"/>
          <p:cNvSpPr txBox="1">
            <a:spLocks noChangeArrowheads="1"/>
          </p:cNvSpPr>
          <p:nvPr/>
        </p:nvSpPr>
        <p:spPr bwMode="auto">
          <a:xfrm>
            <a:off x="2743200" y="5334000"/>
            <a:ext cx="36909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66"/>
                </a:solidFill>
              </a:rPr>
              <a:t>Continues on the next slide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</TotalTime>
  <Words>163</Words>
  <Application>Microsoft Office PowerPoint</Application>
  <PresentationFormat>On-screen Show (4:3)</PresentationFormat>
  <Paragraphs>74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Solstice</vt:lpstr>
      <vt:lpstr>               Lecture 9</vt:lpstr>
      <vt:lpstr>PseudoCode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Lecture 9</dc:title>
  <dc:creator>admin</dc:creator>
  <cp:lastModifiedBy>maham</cp:lastModifiedBy>
  <cp:revision>7</cp:revision>
  <dcterms:created xsi:type="dcterms:W3CDTF">2006-08-16T00:00:00Z</dcterms:created>
  <dcterms:modified xsi:type="dcterms:W3CDTF">2009-10-25T18:56:56Z</dcterms:modified>
</cp:coreProperties>
</file>