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6" r:id="rId1"/>
  </p:sldMasterIdLst>
  <p:notesMasterIdLst>
    <p:notesMasterId r:id="rId24"/>
  </p:notesMasterIdLst>
  <p:handoutMasterIdLst>
    <p:handoutMasterId r:id="rId25"/>
  </p:handoutMasterIdLst>
  <p:sldIdLst>
    <p:sldId id="355" r:id="rId2"/>
    <p:sldId id="347" r:id="rId3"/>
    <p:sldId id="297" r:id="rId4"/>
    <p:sldId id="348" r:id="rId5"/>
    <p:sldId id="349" r:id="rId6"/>
    <p:sldId id="350" r:id="rId7"/>
    <p:sldId id="351" r:id="rId8"/>
    <p:sldId id="352" r:id="rId9"/>
    <p:sldId id="353" r:id="rId10"/>
    <p:sldId id="354" r:id="rId11"/>
    <p:sldId id="258" r:id="rId12"/>
    <p:sldId id="259" r:id="rId13"/>
    <p:sldId id="260" r:id="rId14"/>
    <p:sldId id="261" r:id="rId15"/>
    <p:sldId id="262" r:id="rId16"/>
    <p:sldId id="333" r:id="rId17"/>
    <p:sldId id="337" r:id="rId18"/>
    <p:sldId id="338" r:id="rId19"/>
    <p:sldId id="343" r:id="rId20"/>
    <p:sldId id="344" r:id="rId21"/>
    <p:sldId id="345" r:id="rId22"/>
    <p:sldId id="346" r:id="rId2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  <a:srgbClr val="FF0066"/>
    <a:srgbClr val="00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21218" autoAdjust="0"/>
    <p:restoredTop sz="90805" autoAdjust="0"/>
  </p:normalViewPr>
  <p:slideViewPr>
    <p:cSldViewPr>
      <p:cViewPr varScale="1">
        <p:scale>
          <a:sx n="53" d="100"/>
          <a:sy n="53" d="100"/>
        </p:scale>
        <p:origin x="-90" y="-31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7" d="100"/>
          <a:sy n="57" d="100"/>
        </p:scale>
        <p:origin x="-1734" y="-96"/>
      </p:cViewPr>
      <p:guideLst>
        <p:guide orient="horz" pos="2880"/>
        <p:guide pos="2160"/>
      </p:guideLst>
    </p:cSldViewPr>
  </p:notesViewPr>
  <p:gridSpacing cx="36868100" cy="368681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2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095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67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6F9B8CD-342D-4579-98EC-A8FD6B7370E1}" type="datetimeFigureOut">
              <a:rPr lang="en-US" smtClean="0"/>
              <a:pPr/>
              <a:t>10/22/2009</a:t>
            </a:fld>
            <a:endParaRPr lang="en-US" dirty="0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BBB5E19-F10A-4C2F-BF6F-11C513378A2E}" type="slidenum">
              <a:rPr kumimoji="0" lang="en-US" smtClean="0"/>
              <a:pPr/>
              <a:t>‹#›</a:t>
            </a:fld>
            <a:endParaRPr kumimoji="0" lang="en-US" dirty="0"/>
          </a:p>
        </p:txBody>
      </p:sp>
      <p:sp>
        <p:nvSpPr>
          <p:cNvPr id="8" name="Ova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6F9B8CD-342D-4579-98EC-A8FD6B7370E1}" type="datetimeFigureOut">
              <a:rPr lang="en-US" smtClean="0"/>
              <a:pPr/>
              <a:t>10/22/2009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BBB5E19-F10A-4C2F-BF6F-11C513378A2E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6F9B8CD-342D-4579-98EC-A8FD6B7370E1}" type="datetimeFigureOut">
              <a:rPr lang="en-US" smtClean="0"/>
              <a:pPr/>
              <a:t>10/22/2009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BBB5E19-F10A-4C2F-BF6F-11C513378A2E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 algn="r" eaLnBrk="1" latinLnBrk="0" hangingPunct="1"/>
            <a:fld id="{E6F9B8CD-342D-4579-98EC-A8FD6B7370E1}" type="datetimeFigureOut">
              <a:rPr lang="en-US" smtClean="0"/>
              <a:pPr algn="r" eaLnBrk="1" latinLnBrk="0" hangingPunct="1"/>
              <a:t>10/22/2009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ctr" eaLnBrk="1" latinLnBrk="0" hangingPunct="1"/>
            <a:fld id="{2BBB5E19-F10A-4C2F-BF6F-11C513378A2E}" type="slidenum">
              <a:rPr kumimoji="0" lang="en-US" smtClean="0"/>
              <a:pPr algn="ctr" eaLnBrk="1" latinLnBrk="0" hangingPunct="1"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6F9B8CD-342D-4579-98EC-A8FD6B7370E1}" type="datetimeFigureOut">
              <a:rPr lang="en-US" smtClean="0"/>
              <a:pPr/>
              <a:t>10/22/2009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BBB5E19-F10A-4C2F-BF6F-11C513378A2E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6F9B8CD-342D-4579-98EC-A8FD6B7370E1}" type="datetimeFigureOut">
              <a:rPr lang="en-US" smtClean="0"/>
              <a:pPr/>
              <a:t>10/22/2009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BBB5E19-F10A-4C2F-BF6F-11C513378A2E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6F9B8CD-342D-4579-98EC-A8FD6B7370E1}" type="datetimeFigureOut">
              <a:rPr lang="en-US" smtClean="0"/>
              <a:pPr/>
              <a:t>10/22/2009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BBB5E19-F10A-4C2F-BF6F-11C513378A2E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 algn="r" eaLnBrk="1" latinLnBrk="0" hangingPunct="1"/>
            <a:fld id="{E6F9B8CD-342D-4579-98EC-A8FD6B7370E1}" type="datetimeFigureOut">
              <a:rPr lang="en-US" smtClean="0"/>
              <a:pPr algn="r" eaLnBrk="1" latinLnBrk="0" hangingPunct="1"/>
              <a:t>10/22/2009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ctr" eaLnBrk="1" latinLnBrk="0" hangingPunct="1"/>
            <a:fld id="{2BBB5E19-F10A-4C2F-BF6F-11C513378A2E}" type="slidenum">
              <a:rPr kumimoji="0" lang="en-US" smtClean="0"/>
              <a:pPr algn="ctr" eaLnBrk="1" latinLnBrk="0" hangingPunct="1"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6F9B8CD-342D-4579-98EC-A8FD6B7370E1}" type="datetimeFigureOut">
              <a:rPr lang="en-US" smtClean="0"/>
              <a:pPr/>
              <a:t>10/22/2009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BBB5E19-F10A-4C2F-BF6F-11C513378A2E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6" name="Rectangle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 algn="r" eaLnBrk="1" latinLnBrk="0" hangingPunct="1"/>
            <a:fld id="{E6F9B8CD-342D-4579-98EC-A8FD6B7370E1}" type="datetimeFigureOut">
              <a:rPr lang="en-US" smtClean="0"/>
              <a:pPr algn="r" eaLnBrk="1" latinLnBrk="0" hangingPunct="1"/>
              <a:t>10/22/2009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ctr" eaLnBrk="1" latinLnBrk="0" hangingPunct="1"/>
            <a:fld id="{2BBB5E19-F10A-4C2F-BF6F-11C513378A2E}" type="slidenum">
              <a:rPr kumimoji="0" lang="en-US" smtClean="0"/>
              <a:pPr algn="ctr" eaLnBrk="1" latinLnBrk="0" hangingPunct="1"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 algn="r" eaLnBrk="1" latinLnBrk="0" hangingPunct="1"/>
            <a:fld id="{E6F9B8CD-342D-4579-98EC-A8FD6B7370E1}" type="datetimeFigureOut">
              <a:rPr lang="en-US" smtClean="0"/>
              <a:pPr algn="r" eaLnBrk="1" latinLnBrk="0" hangingPunct="1"/>
              <a:t>10/22/2009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ctr" eaLnBrk="1" latinLnBrk="0" hangingPunct="1"/>
            <a:fld id="{2BBB5E19-F10A-4C2F-BF6F-11C513378A2E}" type="slidenum">
              <a:rPr kumimoji="0" lang="en-US" smtClean="0"/>
              <a:pPr algn="ctr" eaLnBrk="1" latinLnBrk="0" hangingPunct="1"/>
              <a:t>‹#›</a:t>
            </a:fld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9" name="Flowchart: Proces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Flowchart: Proces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pPr algn="r" eaLnBrk="1" latinLnBrk="0" hangingPunct="1"/>
            <a:fld id="{E6F9B8CD-342D-4579-98EC-A8FD6B7370E1}" type="datetimeFigureOut">
              <a:rPr lang="en-US" smtClean="0"/>
              <a:pPr algn="r" eaLnBrk="1" latinLnBrk="0" hangingPunct="1"/>
              <a:t>10/22/2009</a:t>
            </a:fld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pPr algn="l" eaLnBrk="1" latinLnBrk="0" hangingPunct="1"/>
            <a:endParaRPr kumimoji="0" lang="en-US" dirty="0">
              <a:solidFill>
                <a:schemeClr val="tx2"/>
              </a:solidFill>
            </a:endParaRPr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pPr algn="ctr" eaLnBrk="1" latinLnBrk="0" hangingPunct="1"/>
            <a:fld id="{2BBB5E19-F10A-4C2F-BF6F-11C513378A2E}" type="slidenum">
              <a:rPr kumimoji="0" lang="en-US" smtClean="0"/>
              <a:pPr algn="ctr" eaLnBrk="1" latinLnBrk="0" hangingPunct="1"/>
              <a:t>‹#›</a:t>
            </a:fld>
            <a:endParaRPr kumimoji="0" lang="en-US" sz="1400" b="1" dirty="0">
              <a:solidFill>
                <a:srgbClr val="FFFFFF"/>
              </a:solidFill>
            </a:endParaRPr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7" r:id="rId1"/>
    <p:sldLayoutId id="2147483808" r:id="rId2"/>
    <p:sldLayoutId id="2147483809" r:id="rId3"/>
    <p:sldLayoutId id="2147483810" r:id="rId4"/>
    <p:sldLayoutId id="2147483811" r:id="rId5"/>
    <p:sldLayoutId id="2147483812" r:id="rId6"/>
    <p:sldLayoutId id="2147483813" r:id="rId7"/>
    <p:sldLayoutId id="2147483814" r:id="rId8"/>
    <p:sldLayoutId id="2147483815" r:id="rId9"/>
    <p:sldLayoutId id="2147483816" r:id="rId10"/>
    <p:sldLayoutId id="2147483817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4908" y="1165194"/>
            <a:ext cx="7406640" cy="1472184"/>
          </a:xfrm>
        </p:spPr>
        <p:txBody>
          <a:bodyPr/>
          <a:lstStyle/>
          <a:p>
            <a:pPr algn="ctr"/>
            <a:r>
              <a:rPr lang="en-US" dirty="0" smtClean="0"/>
              <a:t>Lecture # 8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3265" y="2917818"/>
            <a:ext cx="7406640" cy="1752600"/>
          </a:xfrm>
        </p:spPr>
        <p:txBody>
          <a:bodyPr>
            <a:normAutofit/>
          </a:bodyPr>
          <a:lstStyle/>
          <a:p>
            <a:pPr algn="ctr"/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ALGORITHMS AND FLOWCHARTS</a:t>
            </a:r>
            <a:endParaRPr lang="en-US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Big-Oh Notation</a:t>
            </a:r>
          </a:p>
        </p:txBody>
      </p:sp>
      <p:sp>
        <p:nvSpPr>
          <p:cNvPr id="60419" name="Rectangle 3"/>
          <p:cNvSpPr>
            <a:spLocks noGrp="1" noChangeArrowheads="1"/>
          </p:cNvSpPr>
          <p:nvPr>
            <p:ph idx="1"/>
          </p:nvPr>
        </p:nvSpPr>
        <p:spPr>
          <a:xfrm>
            <a:off x="1139778" y="1447800"/>
            <a:ext cx="7623222" cy="5105400"/>
          </a:xfrm>
        </p:spPr>
        <p:txBody>
          <a:bodyPr>
            <a:noAutofit/>
          </a:bodyPr>
          <a:lstStyle/>
          <a:p>
            <a:pPr marL="0" indent="0"/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To 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represent an algorithm’s performance in relation to the size of the 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problem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, computer scientists use what is known as</a:t>
            </a:r>
            <a:r>
              <a:rPr lang="en-US" sz="18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b="1" i="1" dirty="0">
                <a:latin typeface="Times New Roman" pitchFamily="18" charset="0"/>
                <a:cs typeface="Times New Roman" pitchFamily="18" charset="0"/>
              </a:rPr>
              <a:t>Big-Oh</a:t>
            </a:r>
            <a:r>
              <a:rPr lang="en-US" sz="1800" b="1" dirty="0">
                <a:latin typeface="Times New Roman" pitchFamily="18" charset="0"/>
                <a:cs typeface="Times New Roman" pitchFamily="18" charset="0"/>
              </a:rPr>
              <a:t> notation</a:t>
            </a:r>
          </a:p>
          <a:p>
            <a:pPr marL="857250" lvl="1"/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Executing 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an O(N) algorithm requires time proportional to the size of problem</a:t>
            </a:r>
          </a:p>
          <a:p>
            <a:pPr marL="1200150" lvl="2"/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given an O(N) algorithm, doubling the problem size doubles the work</a:t>
            </a:r>
          </a:p>
          <a:p>
            <a:pPr marL="1200150" lvl="2"/>
            <a:endParaRPr lang="en-US" sz="1800" dirty="0">
              <a:latin typeface="Times New Roman" pitchFamily="18" charset="0"/>
              <a:cs typeface="Times New Roman" pitchFamily="18" charset="0"/>
            </a:endParaRPr>
          </a:p>
          <a:p>
            <a:pPr marL="857250" lvl="1"/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Executing 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an O(log N) algorithm requires time proportional to the logarithm of the problem size</a:t>
            </a:r>
          </a:p>
          <a:p>
            <a:pPr marL="1200150" lvl="2"/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given an O(log N) algorithm, doubling the problem size adds a constant amount of work</a:t>
            </a:r>
          </a:p>
          <a:p>
            <a:pPr marL="0" indent="0"/>
            <a:endParaRPr lang="en-US" sz="18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/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Based 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on our previous analysis:</a:t>
            </a:r>
          </a:p>
          <a:p>
            <a:pPr marL="857250" lvl="1">
              <a:spcBef>
                <a:spcPct val="50000"/>
              </a:spcBef>
            </a:pP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algorithm 1 is classified as O(N)</a:t>
            </a:r>
          </a:p>
          <a:p>
            <a:pPr marL="857250" lvl="1">
              <a:spcBef>
                <a:spcPct val="50000"/>
              </a:spcBef>
            </a:pP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algorithm 2 is O(log N)</a:t>
            </a:r>
          </a:p>
          <a:p>
            <a:pPr marL="0" indent="0">
              <a:buNone/>
            </a:pP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	</a:t>
            </a:r>
            <a:endParaRPr lang="en-US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/>
          <a:lstStyle/>
          <a:p>
            <a:fld id="{6CE73D7A-132C-4871-9CC7-B37338ABC013}" type="slidenum">
              <a:rPr lang="en-US"/>
              <a:pPr/>
              <a:t>10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2" name="Text Box 4"/>
          <p:cNvSpPr txBox="1">
            <a:spLocks noChangeArrowheads="1"/>
          </p:cNvSpPr>
          <p:nvPr/>
        </p:nvSpPr>
        <p:spPr bwMode="auto">
          <a:xfrm>
            <a:off x="1030239" y="76200"/>
            <a:ext cx="7448651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US" sz="3200" b="1" dirty="0" smtClean="0">
                <a:solidFill>
                  <a:schemeClr val="accent2"/>
                </a:solidFill>
              </a:rPr>
              <a:t>Algorithm for finding the largest </a:t>
            </a:r>
            <a:r>
              <a:rPr lang="en-US" sz="3200" b="1" dirty="0">
                <a:solidFill>
                  <a:schemeClr val="accent2"/>
                </a:solidFill>
              </a:rPr>
              <a:t>integer </a:t>
            </a:r>
          </a:p>
          <a:p>
            <a:pPr algn="ctr"/>
            <a:r>
              <a:rPr lang="en-US" sz="3200" b="1" dirty="0">
                <a:solidFill>
                  <a:schemeClr val="accent2"/>
                </a:solidFill>
              </a:rPr>
              <a:t>among five integers</a:t>
            </a:r>
          </a:p>
        </p:txBody>
      </p:sp>
      <p:pic>
        <p:nvPicPr>
          <p:cNvPr id="17415" name="Picture 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85963" y="1416050"/>
            <a:ext cx="5348287" cy="4984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6" name="Text Box 4"/>
          <p:cNvSpPr txBox="1">
            <a:spLocks noChangeArrowheads="1"/>
          </p:cNvSpPr>
          <p:nvPr/>
        </p:nvSpPr>
        <p:spPr bwMode="auto">
          <a:xfrm>
            <a:off x="1143000" y="182563"/>
            <a:ext cx="7496175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3200" b="1">
                <a:solidFill>
                  <a:schemeClr val="accent2"/>
                </a:solidFill>
              </a:rPr>
              <a:t>Defining actions in FindLargest algorithm</a:t>
            </a:r>
          </a:p>
        </p:txBody>
      </p:sp>
      <p:pic>
        <p:nvPicPr>
          <p:cNvPr id="18440" name="Picture 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93813" y="1225550"/>
            <a:ext cx="5868987" cy="5022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0" name="Text Box 4"/>
          <p:cNvSpPr txBox="1">
            <a:spLocks noChangeArrowheads="1"/>
          </p:cNvSpPr>
          <p:nvPr/>
        </p:nvSpPr>
        <p:spPr bwMode="auto">
          <a:xfrm>
            <a:off x="2757488" y="76200"/>
            <a:ext cx="3671887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3200" b="1">
                <a:solidFill>
                  <a:schemeClr val="accent2"/>
                </a:solidFill>
              </a:rPr>
              <a:t>FindLargest refined</a:t>
            </a:r>
          </a:p>
        </p:txBody>
      </p:sp>
      <p:pic>
        <p:nvPicPr>
          <p:cNvPr id="19463" name="Picture 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30239" y="990600"/>
            <a:ext cx="7886808" cy="532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5" name="Text Box 5"/>
          <p:cNvSpPr txBox="1">
            <a:spLocks noChangeArrowheads="1"/>
          </p:cNvSpPr>
          <p:nvPr/>
        </p:nvSpPr>
        <p:spPr bwMode="auto">
          <a:xfrm>
            <a:off x="1947863" y="76200"/>
            <a:ext cx="5443537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3200" b="1">
                <a:solidFill>
                  <a:schemeClr val="accent2"/>
                </a:solidFill>
              </a:rPr>
              <a:t>Generalization of FindLargest</a:t>
            </a:r>
          </a:p>
        </p:txBody>
      </p:sp>
      <p:pic>
        <p:nvPicPr>
          <p:cNvPr id="20488" name="Picture 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03264" y="1739900"/>
            <a:ext cx="7812135" cy="412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8" name="Text Box 4"/>
          <p:cNvSpPr txBox="1">
            <a:spLocks noChangeArrowheads="1"/>
          </p:cNvSpPr>
          <p:nvPr/>
        </p:nvSpPr>
        <p:spPr bwMode="auto">
          <a:xfrm>
            <a:off x="2909888" y="76200"/>
            <a:ext cx="3109912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3200" b="1">
                <a:solidFill>
                  <a:schemeClr val="accent2"/>
                </a:solidFill>
              </a:rPr>
              <a:t>Three constructs</a:t>
            </a:r>
          </a:p>
        </p:txBody>
      </p:sp>
      <p:pic>
        <p:nvPicPr>
          <p:cNvPr id="21512" name="Picture 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2804" y="1079500"/>
            <a:ext cx="7245396" cy="4864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066751" y="260350"/>
            <a:ext cx="7281911" cy="1143000"/>
          </a:xfrm>
          <a:solidFill>
            <a:srgbClr val="FFFFFF"/>
          </a:solidFill>
          <a:ln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dirty="0">
                <a:effectLst/>
                <a:latin typeface="Times New Roman" pitchFamily="18" charset="0"/>
                <a:cs typeface="Times New Roman" pitchFamily="18" charset="0"/>
              </a:rPr>
              <a:t>Flowchart</a:t>
            </a:r>
          </a:p>
        </p:txBody>
      </p:sp>
      <p:sp>
        <p:nvSpPr>
          <p:cNvPr id="115715" name="Rectangle 3"/>
          <p:cNvSpPr>
            <a:spLocks noGrp="1" noChangeArrowheads="1"/>
          </p:cNvSpPr>
          <p:nvPr>
            <p:ph idx="1"/>
          </p:nvPr>
        </p:nvSpPr>
        <p:spPr bwMode="auto">
          <a:xfrm>
            <a:off x="1030239" y="1447800"/>
            <a:ext cx="7903449" cy="4800600"/>
          </a:xfrm>
          <a:solidFill>
            <a:srgbClr val="FFFFFF"/>
          </a:solidFill>
          <a:ln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Flowcharts are used as graphical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representations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of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algorithms</a:t>
            </a:r>
          </a:p>
          <a:p>
            <a:pPr>
              <a:buNone/>
            </a:pP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Uses symbols to represent each step of the algorithm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The order in which the steps are carried out is indicated by connecting “flow lines”</a:t>
            </a:r>
          </a:p>
          <a:p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0" y="457200"/>
            <a:ext cx="6096000" cy="1143000"/>
          </a:xfrm>
          <a:noFill/>
          <a:ln>
            <a:miter lim="800000"/>
            <a:headEnd/>
            <a:tailEnd/>
          </a:ln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r>
              <a:rPr lang="en-US" dirty="0">
                <a:effectLst/>
                <a:latin typeface="Times New Roman" pitchFamily="18" charset="0"/>
                <a:cs typeface="Times New Roman" pitchFamily="18" charset="0"/>
              </a:rPr>
              <a:t>Flowcharting Symbols</a:t>
            </a:r>
          </a:p>
        </p:txBody>
      </p:sp>
      <p:sp>
        <p:nvSpPr>
          <p:cNvPr id="122883" name="Rectangle 3"/>
          <p:cNvSpPr>
            <a:spLocks noGrp="1" noChangeArrowheads="1"/>
          </p:cNvSpPr>
          <p:nvPr>
            <p:ph idx="1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  <a:normAutofit lnSpcReduction="10000"/>
          </a:bodyPr>
          <a:lstStyle/>
          <a:p>
            <a:r>
              <a:rPr lang="en-US" u="sng" dirty="0">
                <a:latin typeface="Times New Roman" pitchFamily="18" charset="0"/>
                <a:cs typeface="Times New Roman" pitchFamily="18" charset="0"/>
              </a:rPr>
              <a:t>Terminal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-- This represents the beginning or end of a procedure or program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u="sng" dirty="0">
                <a:latin typeface="Times New Roman" pitchFamily="18" charset="0"/>
                <a:cs typeface="Times New Roman" pitchFamily="18" charset="0"/>
              </a:rPr>
              <a:t>Process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--This symbol represents a processing task within a program. Such as computation, data manipulation etc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…</a:t>
            </a:r>
          </a:p>
          <a:p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u="sng" dirty="0">
                <a:latin typeface="Times New Roman" pitchFamily="18" charset="0"/>
                <a:cs typeface="Times New Roman" pitchFamily="18" charset="0"/>
              </a:rPr>
              <a:t>Decision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---This represents a point in the logic flow of the program where the program will follow one of two paths.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7" name="Rectangle 3"/>
          <p:cNvSpPr>
            <a:spLocks noGrp="1" noChangeArrowheads="1"/>
          </p:cNvSpPr>
          <p:nvPr>
            <p:ph idx="1"/>
          </p:nvPr>
        </p:nvSpPr>
        <p:spPr bwMode="auto">
          <a:xfrm>
            <a:off x="1435608" y="836577"/>
            <a:ext cx="7498080" cy="5411823"/>
          </a:xfrm>
          <a:noFill/>
          <a:ln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  <a:normAutofit fontScale="92500" lnSpcReduction="10000"/>
          </a:bodyPr>
          <a:lstStyle/>
          <a:p>
            <a:r>
              <a:rPr lang="en-US" u="sng" dirty="0">
                <a:latin typeface="Times New Roman" pitchFamily="18" charset="0"/>
                <a:cs typeface="Times New Roman" pitchFamily="18" charset="0"/>
              </a:rPr>
              <a:t>Input-output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---Used to indicate that some input or output operation is being performed such as printing , reading files, writing files etc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…</a:t>
            </a:r>
          </a:p>
          <a:p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u="sng" dirty="0" err="1">
                <a:latin typeface="Times New Roman" pitchFamily="18" charset="0"/>
                <a:cs typeface="Times New Roman" pitchFamily="18" charset="0"/>
              </a:rPr>
              <a:t>Flowlines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---These lines illustrate the direction of execution within a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program. All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of the above structures are connected with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flowlines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u="sng" dirty="0">
                <a:latin typeface="Times New Roman" pitchFamily="18" charset="0"/>
                <a:cs typeface="Times New Roman" pitchFamily="18" charset="0"/>
              </a:rPr>
              <a:t>Annotation--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This is used as a comment in a flowchart.</a:t>
            </a:r>
          </a:p>
          <a:p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Group 107"/>
          <p:cNvGraphicFramePr>
            <a:graphicFrameLocks noGrp="1"/>
          </p:cNvGraphicFramePr>
          <p:nvPr/>
        </p:nvGraphicFramePr>
        <p:xfrm>
          <a:off x="1212803" y="580986"/>
          <a:ext cx="6724644" cy="5810312"/>
        </p:xfrm>
        <a:graphic>
          <a:graphicData uri="http://schemas.openxmlformats.org/drawingml/2006/table">
            <a:tbl>
              <a:tblPr/>
              <a:tblGrid>
                <a:gridCol w="2811502"/>
                <a:gridCol w="3913142"/>
              </a:tblGrid>
              <a:tr h="76677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Monotype Sorts" pitchFamily="2" charset="2"/>
                        <a:buNone/>
                        <a:tabLst/>
                      </a:pPr>
                      <a:endParaRPr kumimoji="1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Impact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Monotype Sorts" pitchFamily="2" charset="2"/>
                        <a:buNone/>
                        <a:tabLst/>
                      </a:pPr>
                      <a:endParaRPr lang="en-US" sz="1400" dirty="0" smtClean="0"/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Monotype Sorts" pitchFamily="2" charset="2"/>
                        <a:buNone/>
                        <a:tabLst/>
                      </a:pPr>
                      <a:r>
                        <a:rPr lang="en-US" sz="1400" dirty="0" smtClean="0"/>
                        <a:t>Start/ Stop Symbol</a:t>
                      </a:r>
                      <a:endParaRPr kumimoji="1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+mn-lt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198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Monotype Sorts" pitchFamily="2" charset="2"/>
                        <a:buNone/>
                        <a:tabLst/>
                      </a:pPr>
                      <a:endParaRPr kumimoji="1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Impact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Monotype Sorts" pitchFamily="2" charset="2"/>
                        <a:buNone/>
                        <a:tabLst/>
                      </a:pPr>
                      <a:r>
                        <a:rPr kumimoji="1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Input/ Output Symbol</a:t>
                      </a:r>
                      <a:endParaRPr kumimoji="1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62019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Monotype Sorts" pitchFamily="2" charset="2"/>
                        <a:buNone/>
                        <a:tabLst/>
                      </a:pPr>
                      <a:endParaRPr kumimoji="1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Impact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Monotype Sorts" pitchFamily="2" charset="2"/>
                        <a:buNone/>
                        <a:tabLst/>
                      </a:pPr>
                      <a:r>
                        <a:rPr kumimoji="1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Processing Box</a:t>
                      </a:r>
                      <a:endParaRPr kumimoji="1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76312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Monotype Sorts" pitchFamily="2" charset="2"/>
                        <a:buNone/>
                        <a:tabLst/>
                      </a:pPr>
                      <a:endParaRPr kumimoji="1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Impact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Monotype Sorts" pitchFamily="2" charset="2"/>
                        <a:buNone/>
                        <a:tabLst/>
                      </a:pPr>
                      <a:r>
                        <a:rPr kumimoji="1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Decision Box</a:t>
                      </a:r>
                      <a:endParaRPr kumimoji="1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57234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Monotype Sorts" pitchFamily="2" charset="2"/>
                        <a:buNone/>
                        <a:tabLst/>
                      </a:pPr>
                      <a:endParaRPr kumimoji="1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Impact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Monotype Sorts" pitchFamily="2" charset="2"/>
                        <a:buNone/>
                        <a:tabLst/>
                      </a:pPr>
                      <a:r>
                        <a:rPr kumimoji="1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Flow Lines</a:t>
                      </a:r>
                      <a:endParaRPr kumimoji="1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6677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Monotype Sorts" pitchFamily="2" charset="2"/>
                        <a:buNone/>
                        <a:tabLst/>
                      </a:pPr>
                      <a:endParaRPr kumimoji="1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Impact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Monotype Sorts" pitchFamily="2" charset="2"/>
                        <a:buNone/>
                        <a:tabLst/>
                      </a:pPr>
                      <a:r>
                        <a:rPr kumimoji="1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On- Page Connector</a:t>
                      </a:r>
                      <a:endParaRPr kumimoji="1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1921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Monotype Sorts" pitchFamily="2" charset="2"/>
                        <a:buNone/>
                        <a:tabLst/>
                      </a:pPr>
                      <a:endParaRPr kumimoji="1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Impact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Monotype Sorts" pitchFamily="2" charset="2"/>
                        <a:buNone/>
                        <a:tabLst/>
                      </a:pPr>
                      <a:r>
                        <a:rPr kumimoji="1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Off- Page Connector</a:t>
                      </a:r>
                      <a:endParaRPr kumimoji="1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" name="AutoShape 65"/>
          <p:cNvSpPr>
            <a:spLocks noChangeArrowheads="1"/>
          </p:cNvSpPr>
          <p:nvPr/>
        </p:nvSpPr>
        <p:spPr bwMode="auto">
          <a:xfrm>
            <a:off x="1650960" y="800064"/>
            <a:ext cx="914400" cy="304800"/>
          </a:xfrm>
          <a:prstGeom prst="flowChartTerminator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6" name="AutoShape 72"/>
          <p:cNvSpPr>
            <a:spLocks noChangeArrowheads="1"/>
          </p:cNvSpPr>
          <p:nvPr/>
        </p:nvSpPr>
        <p:spPr bwMode="auto">
          <a:xfrm>
            <a:off x="1614447" y="1566837"/>
            <a:ext cx="914400" cy="385763"/>
          </a:xfrm>
          <a:prstGeom prst="flowChartInputOutpu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7" name="AutoShape 81"/>
          <p:cNvSpPr>
            <a:spLocks noChangeArrowheads="1"/>
          </p:cNvSpPr>
          <p:nvPr/>
        </p:nvSpPr>
        <p:spPr bwMode="auto">
          <a:xfrm>
            <a:off x="1614447" y="2260584"/>
            <a:ext cx="914400" cy="336550"/>
          </a:xfrm>
          <a:prstGeom prst="flowChartProcess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" name="AutoShape 90"/>
          <p:cNvSpPr>
            <a:spLocks noChangeArrowheads="1"/>
          </p:cNvSpPr>
          <p:nvPr/>
        </p:nvSpPr>
        <p:spPr bwMode="auto">
          <a:xfrm>
            <a:off x="1687473" y="2917818"/>
            <a:ext cx="914400" cy="609600"/>
          </a:xfrm>
          <a:prstGeom prst="flowChartDecision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1650960" y="3903669"/>
            <a:ext cx="949338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AutoShape 33"/>
          <p:cNvSpPr>
            <a:spLocks noChangeArrowheads="1"/>
          </p:cNvSpPr>
          <p:nvPr/>
        </p:nvSpPr>
        <p:spPr bwMode="auto">
          <a:xfrm>
            <a:off x="1797012" y="4524390"/>
            <a:ext cx="457200" cy="457200"/>
          </a:xfrm>
          <a:prstGeom prst="flowChartConnector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>
              <a:cs typeface="Times New Roman" pitchFamily="18" charset="0"/>
            </a:endParaRPr>
          </a:p>
        </p:txBody>
      </p:sp>
      <p:sp>
        <p:nvSpPr>
          <p:cNvPr id="13" name="AutoShape 34"/>
          <p:cNvSpPr>
            <a:spLocks noChangeArrowheads="1"/>
          </p:cNvSpPr>
          <p:nvPr/>
        </p:nvSpPr>
        <p:spPr bwMode="auto">
          <a:xfrm>
            <a:off x="1760499" y="5291163"/>
            <a:ext cx="609600" cy="609600"/>
          </a:xfrm>
          <a:prstGeom prst="flowChartOffpageConnector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Times New Roman" pitchFamily="18" charset="0"/>
                <a:cs typeface="Times New Roman" pitchFamily="18" charset="0"/>
              </a:rPr>
              <a:t>Algorithms</a:t>
            </a:r>
          </a:p>
        </p:txBody>
      </p:sp>
      <p:sp>
        <p:nvSpPr>
          <p:cNvPr id="71683" name="Rectangle 3"/>
          <p:cNvSpPr>
            <a:spLocks noGrp="1" noChangeArrowheads="1"/>
          </p:cNvSpPr>
          <p:nvPr>
            <p:ph idx="1"/>
          </p:nvPr>
        </p:nvSpPr>
        <p:spPr>
          <a:xfrm>
            <a:off x="1066752" y="1566837"/>
            <a:ext cx="7850295" cy="5075308"/>
          </a:xfrm>
        </p:spPr>
        <p:txBody>
          <a:bodyPr>
            <a:noAutofit/>
          </a:bodyPr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central concept underlying all computation is that of the </a:t>
            </a:r>
            <a:r>
              <a:rPr lang="en-US" sz="2400" b="1" i="1" dirty="0">
                <a:latin typeface="Times New Roman" pitchFamily="18" charset="0"/>
                <a:cs typeface="Times New Roman" pitchFamily="18" charset="0"/>
              </a:rPr>
              <a:t>algorithm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 </a:t>
            </a:r>
            <a:endParaRPr lang="en-US" sz="24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400" b="1" dirty="0">
              <a:latin typeface="Times New Roman" pitchFamily="18" charset="0"/>
              <a:cs typeface="Times New Roman" pitchFamily="18" charset="0"/>
            </a:endParaRPr>
          </a:p>
          <a:p>
            <a:pPr lvl="1"/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An algorithm is a step-by-step sequence of instructions for carrying out some task</a:t>
            </a:r>
          </a:p>
          <a:p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Programming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can be viewed as the process of designing and implementing algorithms that a computer can carry out</a:t>
            </a:r>
          </a:p>
          <a:p>
            <a:pPr lvl="1">
              <a:buNone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A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programmer’s job is to: </a:t>
            </a:r>
          </a:p>
          <a:p>
            <a:pPr lvl="2"/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create an algorithm for accomplishing a given objective, then </a:t>
            </a:r>
          </a:p>
          <a:p>
            <a:pPr lvl="2"/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translate the individual steps of the algorithm into a programming language that the computer can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understand</a:t>
            </a:r>
          </a:p>
          <a:p>
            <a:pPr lvl="2"/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/>
          <a:lstStyle/>
          <a:p>
            <a:fld id="{D3B01EAA-0023-4A28-9B19-880076CA791F}" type="slidenum">
              <a:rPr lang="en-US">
                <a:cs typeface="Times New Roman" pitchFamily="18" charset="0"/>
              </a:rPr>
              <a:pPr/>
              <a:t>2</a:t>
            </a:fld>
            <a:endParaRPr lang="en-US"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Rectangle 2"/>
          <p:cNvSpPr>
            <a:spLocks noGrp="1" noChangeArrowheads="1"/>
          </p:cNvSpPr>
          <p:nvPr>
            <p:ph type="title"/>
          </p:nvPr>
        </p:nvSpPr>
        <p:spPr>
          <a:xfrm>
            <a:off x="1371600" y="1066800"/>
            <a:ext cx="7772400" cy="800100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n-US" sz="2400">
                <a:cs typeface="Times New Roman" pitchFamily="18" charset="0"/>
              </a:rPr>
              <a:t>Example 1</a:t>
            </a:r>
            <a:br>
              <a:rPr lang="en-US" sz="2400">
                <a:cs typeface="Times New Roman" pitchFamily="18" charset="0"/>
              </a:rPr>
            </a:br>
            <a:r>
              <a:rPr lang="en-US" sz="2400">
                <a:cs typeface="Times New Roman" pitchFamily="18" charset="0"/>
              </a:rPr>
              <a:t>Draw a flowchart to find the sum of first 50 natural numbers</a:t>
            </a:r>
            <a:br>
              <a:rPr lang="en-US" sz="2400">
                <a:cs typeface="Times New Roman" pitchFamily="18" charset="0"/>
              </a:rPr>
            </a:br>
            <a:endParaRPr lang="en-US" sz="2400">
              <a:cs typeface="Times New Roman" pitchFamily="18" charset="0"/>
            </a:endParaRPr>
          </a:p>
        </p:txBody>
      </p:sp>
      <p:pic>
        <p:nvPicPr>
          <p:cNvPr id="22531" name="Picture 5" descr="C:\Documents and Settings\zohair iqbal\My Documents\My Pictures\flow1.bmp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38400" y="1981200"/>
            <a:ext cx="3048000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Rectangle 2"/>
          <p:cNvSpPr>
            <a:spLocks noGrp="1" noChangeArrowheads="1"/>
          </p:cNvSpPr>
          <p:nvPr>
            <p:ph type="title"/>
          </p:nvPr>
        </p:nvSpPr>
        <p:spPr>
          <a:xfrm>
            <a:off x="1371600" y="457200"/>
            <a:ext cx="7772400" cy="1143000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n-US" sz="2400">
                <a:cs typeface="Times New Roman" pitchFamily="18" charset="0"/>
              </a:rPr>
              <a:t>Example 2</a:t>
            </a:r>
            <a:br>
              <a:rPr lang="en-US" sz="2400">
                <a:cs typeface="Times New Roman" pitchFamily="18" charset="0"/>
              </a:rPr>
            </a:br>
            <a:r>
              <a:rPr lang="en-US" sz="2400">
                <a:cs typeface="Times New Roman" pitchFamily="18" charset="0"/>
              </a:rPr>
              <a:t>Draw a flowchart to find the largest of three numbers A,B, and C</a:t>
            </a:r>
            <a:br>
              <a:rPr lang="en-US" sz="2400">
                <a:cs typeface="Times New Roman" pitchFamily="18" charset="0"/>
              </a:rPr>
            </a:br>
            <a:endParaRPr lang="en-US" sz="2400">
              <a:cs typeface="Times New Roman" pitchFamily="18" charset="0"/>
            </a:endParaRPr>
          </a:p>
        </p:txBody>
      </p:sp>
      <p:pic>
        <p:nvPicPr>
          <p:cNvPr id="23555" name="Picture 4" descr="C:\Documents and Settings\zohair iqbal\My Documents\My Pictures\flow2.bmp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47800" y="2133600"/>
            <a:ext cx="6469063" cy="4217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n-US" sz="2400">
                <a:cs typeface="Times New Roman" pitchFamily="18" charset="0"/>
              </a:rPr>
              <a:t>Example 3</a:t>
            </a:r>
            <a:br>
              <a:rPr lang="en-US" sz="2400">
                <a:cs typeface="Times New Roman" pitchFamily="18" charset="0"/>
              </a:rPr>
            </a:br>
            <a:r>
              <a:rPr lang="en-US" sz="2400">
                <a:cs typeface="Times New Roman" pitchFamily="18" charset="0"/>
              </a:rPr>
              <a:t>Draw a flowchart for computing factorial N (N!) </a:t>
            </a:r>
            <a:br>
              <a:rPr lang="en-US" sz="2400">
                <a:cs typeface="Times New Roman" pitchFamily="18" charset="0"/>
              </a:rPr>
            </a:br>
            <a:r>
              <a:rPr lang="en-US" sz="2400">
                <a:cs typeface="Times New Roman" pitchFamily="18" charset="0"/>
              </a:rPr>
              <a:t>Where N! = 1 ´ 2 ´ 3 ´ …… N </a:t>
            </a:r>
          </a:p>
        </p:txBody>
      </p:sp>
      <p:pic>
        <p:nvPicPr>
          <p:cNvPr id="24579" name="Picture 4" descr="C:\Documents and Settings\zohair iqbal\My Documents\My Pictures\flow3.bmp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90800" y="1714500"/>
            <a:ext cx="3406775" cy="514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5" name="Text Box 1029"/>
          <p:cNvSpPr txBox="1">
            <a:spLocks noChangeArrowheads="1"/>
          </p:cNvSpPr>
          <p:nvPr/>
        </p:nvSpPr>
        <p:spPr bwMode="auto">
          <a:xfrm>
            <a:off x="1676400" y="76200"/>
            <a:ext cx="6399213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3200" b="1">
                <a:solidFill>
                  <a:schemeClr val="accent2"/>
                </a:solidFill>
              </a:rPr>
              <a:t>Informal definition of an algorithm </a:t>
            </a:r>
          </a:p>
          <a:p>
            <a:pPr algn="ctr"/>
            <a:r>
              <a:rPr lang="en-US" sz="3200" b="1">
                <a:solidFill>
                  <a:schemeClr val="accent2"/>
                </a:solidFill>
              </a:rPr>
              <a:t>used in a computer</a:t>
            </a:r>
          </a:p>
        </p:txBody>
      </p:sp>
      <p:pic>
        <p:nvPicPr>
          <p:cNvPr id="61448" name="Picture 103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68400" y="1863725"/>
            <a:ext cx="6805613" cy="313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Algorithms in the Real World</a:t>
            </a:r>
          </a:p>
        </p:txBody>
      </p:sp>
      <p:sp>
        <p:nvSpPr>
          <p:cNvPr id="92163" name="Rectangle 3"/>
          <p:cNvSpPr>
            <a:spLocks noGrp="1" noChangeArrowheads="1"/>
          </p:cNvSpPr>
          <p:nvPr>
            <p:ph idx="1"/>
          </p:nvPr>
        </p:nvSpPr>
        <p:spPr>
          <a:xfrm>
            <a:off x="1212804" y="1447800"/>
            <a:ext cx="7302600" cy="4876800"/>
          </a:xfrm>
        </p:spPr>
        <p:txBody>
          <a:bodyPr>
            <a:noAutofit/>
          </a:bodyPr>
          <a:lstStyle/>
          <a:p>
            <a:pPr>
              <a:lnSpc>
                <a:spcPct val="90000"/>
              </a:lnSpc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use of algorithms is not limited to the domain of computing</a:t>
            </a:r>
          </a:p>
          <a:p>
            <a:pPr marL="762000" lvl="1" indent="-304800">
              <a:lnSpc>
                <a:spcPct val="90000"/>
              </a:lnSpc>
            </a:pP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e.g., recipes for baking cookies</a:t>
            </a:r>
          </a:p>
          <a:p>
            <a:pPr marL="762000" lvl="1" indent="-304800">
              <a:lnSpc>
                <a:spcPct val="90000"/>
              </a:lnSpc>
            </a:pP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e.g., directions to your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housekeeper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pPr marL="762000" lvl="1" indent="-304800">
              <a:lnSpc>
                <a:spcPct val="90000"/>
              </a:lnSpc>
              <a:buFont typeface="Wingdings" pitchFamily="2" charset="2"/>
              <a:buNone/>
            </a:pPr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here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are many unfamiliar tasks in life that we could not complete without the aid of instructions</a:t>
            </a:r>
          </a:p>
          <a:p>
            <a:pPr marL="762000" lvl="1" indent="-304800">
              <a:lnSpc>
                <a:spcPct val="90000"/>
              </a:lnSpc>
              <a:buFont typeface="Wingdings" pitchFamily="2" charset="2"/>
              <a:buNone/>
            </a:pPr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pPr marL="762000" lvl="1" indent="-304800">
              <a:lnSpc>
                <a:spcPct val="90000"/>
              </a:lnSpc>
            </a:pP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in order for an algorithm to be effective, it must be stated in a manner that its intended executor can understand</a:t>
            </a:r>
          </a:p>
          <a:p>
            <a:pPr marL="1219200" lvl="2" indent="-304800">
              <a:lnSpc>
                <a:spcPct val="90000"/>
              </a:lnSpc>
            </a:pP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a recipe written for a master chef will look different than a recipe written for a college student</a:t>
            </a:r>
          </a:p>
          <a:p>
            <a:pPr marL="1219200" lvl="2" indent="-304800">
              <a:lnSpc>
                <a:spcPct val="90000"/>
              </a:lnSpc>
              <a:buFont typeface="Wingdings" pitchFamily="2" charset="2"/>
              <a:buNone/>
            </a:pPr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pPr marL="762000" lvl="1" indent="-304800">
              <a:lnSpc>
                <a:spcPct val="90000"/>
              </a:lnSpc>
            </a:pP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as you have already experienced, computers are more demanding with regard to algorithm specifics than any human could be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/>
          <a:lstStyle/>
          <a:p>
            <a:fld id="{E0398D27-1E3A-484B-9A4E-8D37A68956F8}" type="slidenum">
              <a:rPr lang="en-US"/>
              <a:pPr/>
              <a:t>4</a:t>
            </a:fld>
            <a:endParaRPr lang="en-US"/>
          </a:p>
        </p:txBody>
      </p:sp>
      <p:sp>
        <p:nvSpPr>
          <p:cNvPr id="92164" name="Rectangle 4"/>
          <p:cNvSpPr>
            <a:spLocks noChangeArrowheads="1"/>
          </p:cNvSpPr>
          <p:nvPr/>
        </p:nvSpPr>
        <p:spPr bwMode="auto">
          <a:xfrm>
            <a:off x="457200" y="3505200"/>
            <a:ext cx="84582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457200" indent="-457200" eaLnBrk="1" hangingPunct="1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endParaRPr lang="en-US" sz="1600" i="1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6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2"/>
          <p:cNvSpPr>
            <a:spLocks noGrp="1" noChangeArrowheads="1"/>
          </p:cNvSpPr>
          <p:nvPr>
            <p:ph type="title"/>
          </p:nvPr>
        </p:nvSpPr>
        <p:spPr>
          <a:xfrm>
            <a:off x="1030239" y="325395"/>
            <a:ext cx="7391400" cy="731838"/>
          </a:xfrm>
        </p:spPr>
        <p:txBody>
          <a:bodyPr/>
          <a:lstStyle/>
          <a:p>
            <a:r>
              <a:rPr lang="en-US" sz="2800" dirty="0"/>
              <a:t>Designing &amp; Analyzing Algorithms</a:t>
            </a:r>
          </a:p>
        </p:txBody>
      </p:sp>
      <p:sp>
        <p:nvSpPr>
          <p:cNvPr id="76803" name="Rectangle 3"/>
          <p:cNvSpPr>
            <a:spLocks noGrp="1" noChangeArrowheads="1"/>
          </p:cNvSpPr>
          <p:nvPr>
            <p:ph idx="1"/>
          </p:nvPr>
        </p:nvSpPr>
        <p:spPr>
          <a:xfrm>
            <a:off x="1139778" y="1128681"/>
            <a:ext cx="7775622" cy="1971701"/>
          </a:xfrm>
        </p:spPr>
        <p:txBody>
          <a:bodyPr>
            <a:noAutofit/>
          </a:bodyPr>
          <a:lstStyle/>
          <a:p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4 steps to solving problems </a:t>
            </a:r>
          </a:p>
          <a:p>
            <a:pPr marL="762000" lvl="1" indent="-304800">
              <a:buFont typeface="Wingdings" pitchFamily="2" charset="2"/>
              <a:buAutoNum type="arabicPeriod"/>
            </a:pP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Understand 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the problem</a:t>
            </a:r>
          </a:p>
          <a:p>
            <a:pPr marL="762000" lvl="1" indent="-304800">
              <a:buFont typeface="Wingdings" pitchFamily="2" charset="2"/>
              <a:buAutoNum type="arabicPeriod"/>
            </a:pP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Devise 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a plan</a:t>
            </a:r>
          </a:p>
          <a:p>
            <a:pPr marL="762000" lvl="1" indent="-304800">
              <a:buFont typeface="Wingdings" pitchFamily="2" charset="2"/>
              <a:buAutoNum type="arabicPeriod"/>
            </a:pP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Carry 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out your plan</a:t>
            </a:r>
          </a:p>
          <a:p>
            <a:pPr marL="762000" lvl="1" indent="-304800">
              <a:buFont typeface="Wingdings" pitchFamily="2" charset="2"/>
              <a:buAutoNum type="arabicPeriod"/>
            </a:pP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Examine 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the solution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/>
          <a:lstStyle/>
          <a:p>
            <a:fld id="{6FFF521F-C791-4A6A-A0F1-EFBE61257733}" type="slidenum">
              <a:rPr lang="en-US"/>
              <a:pPr/>
              <a:t>5</a:t>
            </a:fld>
            <a:endParaRPr lang="en-US"/>
          </a:p>
        </p:txBody>
      </p:sp>
      <p:sp>
        <p:nvSpPr>
          <p:cNvPr id="76807" name="Rectangle 7"/>
          <p:cNvSpPr>
            <a:spLocks noChangeArrowheads="1"/>
          </p:cNvSpPr>
          <p:nvPr/>
        </p:nvSpPr>
        <p:spPr bwMode="auto">
          <a:xfrm>
            <a:off x="1139778" y="3200400"/>
            <a:ext cx="7775622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eaLnBrk="1" hangingPunct="1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r>
              <a:rPr lang="en-US" sz="2000" dirty="0"/>
              <a:t>EXAMPLE: finding the oldest person in a room full of people</a:t>
            </a:r>
          </a:p>
          <a:p>
            <a:pPr marL="762000" lvl="1" indent="-304800" eaLnBrk="1" hangingPunct="1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AutoNum type="arabicPeriod"/>
            </a:pPr>
            <a:r>
              <a:rPr lang="en-US" sz="1800" dirty="0"/>
              <a:t>understanding the problem</a:t>
            </a:r>
          </a:p>
          <a:p>
            <a:pPr marL="1219200" lvl="2" indent="-304800" eaLnBrk="1" hangingPunct="1">
              <a:spcBef>
                <a:spcPct val="20000"/>
              </a:spcBef>
              <a:buClr>
                <a:schemeClr val="accent2"/>
              </a:buClr>
              <a:buSzPct val="65000"/>
              <a:buFont typeface="Wingdings" pitchFamily="2" charset="2"/>
              <a:buChar char="p"/>
            </a:pPr>
            <a:r>
              <a:rPr lang="en-US" sz="1800" dirty="0"/>
              <a:t>initial condition – room full of people</a:t>
            </a:r>
          </a:p>
          <a:p>
            <a:pPr marL="1219200" lvl="2" indent="-304800" eaLnBrk="1" hangingPunct="1">
              <a:spcBef>
                <a:spcPct val="20000"/>
              </a:spcBef>
              <a:buClr>
                <a:schemeClr val="accent2"/>
              </a:buClr>
              <a:buSzPct val="65000"/>
              <a:buFont typeface="Wingdings" pitchFamily="2" charset="2"/>
              <a:buChar char="p"/>
            </a:pPr>
            <a:r>
              <a:rPr lang="en-US" sz="1800" dirty="0"/>
              <a:t>goal – identify the oldest person</a:t>
            </a:r>
          </a:p>
          <a:p>
            <a:pPr marL="1219200" lvl="2" indent="-304800" eaLnBrk="1" hangingPunct="1">
              <a:spcBef>
                <a:spcPct val="20000"/>
              </a:spcBef>
              <a:buClr>
                <a:schemeClr val="accent2"/>
              </a:buClr>
              <a:buSzPct val="65000"/>
              <a:buFont typeface="Wingdings" pitchFamily="2" charset="2"/>
              <a:buChar char="p"/>
            </a:pPr>
            <a:r>
              <a:rPr lang="en-US" sz="1800" dirty="0"/>
              <a:t>assumptions</a:t>
            </a:r>
          </a:p>
          <a:p>
            <a:pPr marL="1638300" lvl="3" indent="-266700" eaLnBrk="1" hangingPunct="1">
              <a:spcBef>
                <a:spcPct val="20000"/>
              </a:spcBef>
              <a:buClr>
                <a:schemeClr val="tx1"/>
              </a:buClr>
              <a:buFont typeface="Wingdings" pitchFamily="2" charset="2"/>
              <a:buChar char="ü"/>
            </a:pPr>
            <a:r>
              <a:rPr lang="en-US" sz="1600" dirty="0"/>
              <a:t>a person will give their real birthday</a:t>
            </a:r>
          </a:p>
          <a:p>
            <a:pPr marL="1638300" lvl="3" indent="-266700" eaLnBrk="1" hangingPunct="1">
              <a:spcBef>
                <a:spcPct val="20000"/>
              </a:spcBef>
              <a:buClr>
                <a:schemeClr val="tx1"/>
              </a:buClr>
              <a:buFont typeface="Wingdings" pitchFamily="2" charset="2"/>
              <a:buChar char="ü"/>
            </a:pPr>
            <a:r>
              <a:rPr lang="en-US" sz="1600" dirty="0"/>
              <a:t>if two people are born on the same day, they are the same age</a:t>
            </a:r>
          </a:p>
          <a:p>
            <a:pPr marL="1638300" lvl="3" indent="-266700" eaLnBrk="1" hangingPunct="1">
              <a:spcBef>
                <a:spcPct val="20000"/>
              </a:spcBef>
              <a:buClr>
                <a:schemeClr val="tx1"/>
              </a:buClr>
              <a:buFont typeface="Wingdings" pitchFamily="2" charset="2"/>
              <a:buChar char="ü"/>
            </a:pPr>
            <a:r>
              <a:rPr lang="en-US" sz="1600" dirty="0"/>
              <a:t>if there is more than one oldest person, finding any one of them is okay</a:t>
            </a:r>
          </a:p>
          <a:p>
            <a:pPr marL="1219200" lvl="2" indent="-304800" eaLnBrk="1" hangingPunct="1">
              <a:spcBef>
                <a:spcPct val="20000"/>
              </a:spcBef>
              <a:buClr>
                <a:schemeClr val="accent2"/>
              </a:buClr>
              <a:buSzPct val="65000"/>
              <a:buFont typeface="Wingdings" pitchFamily="2" charset="2"/>
              <a:buNone/>
            </a:pPr>
            <a:endParaRPr lang="en-US" sz="1800" dirty="0"/>
          </a:p>
          <a:p>
            <a:pPr marL="762000" lvl="1" indent="-304800" eaLnBrk="1" hangingPunct="1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AutoNum type="arabicPeriod"/>
            </a:pPr>
            <a:r>
              <a:rPr lang="en-US" sz="1800" dirty="0"/>
              <a:t>we will consider 2 different designs for solving this problem</a:t>
            </a:r>
          </a:p>
          <a:p>
            <a:pPr marL="342900" indent="-342900" eaLnBrk="1" hangingPunct="1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endParaRPr lang="en-US" sz="1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680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/>
              <a:t>Algorithm 1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idx="1"/>
          </p:nvPr>
        </p:nvSpPr>
        <p:spPr>
          <a:xfrm>
            <a:off x="1103264" y="1371600"/>
            <a:ext cx="7740757" cy="2667000"/>
          </a:xfrm>
        </p:spPr>
        <p:txBody>
          <a:bodyPr>
            <a:noAutofit/>
          </a:bodyPr>
          <a:lstStyle/>
          <a:p>
            <a:pPr marL="371475" indent="-371475">
              <a:lnSpc>
                <a:spcPct val="90000"/>
              </a:lnSpc>
            </a:pPr>
            <a:r>
              <a:rPr lang="en-US" sz="1600" u="sng" dirty="0">
                <a:latin typeface="Times New Roman" pitchFamily="18" charset="0"/>
                <a:cs typeface="Times New Roman" pitchFamily="18" charset="0"/>
              </a:rPr>
              <a:t>Finding the oldest person (algorithm 1)</a:t>
            </a:r>
          </a:p>
          <a:p>
            <a:pPr marL="787400" lvl="1" indent="-3302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line up all the people along one wall</a:t>
            </a:r>
          </a:p>
          <a:p>
            <a:pPr marL="787400" lvl="1" indent="-3302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ask the first person to state his or her name and birthday, then write this information down on a piece of paper</a:t>
            </a:r>
          </a:p>
          <a:p>
            <a:pPr marL="787400" lvl="1" indent="-3302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for each successive person in line:</a:t>
            </a:r>
          </a:p>
          <a:p>
            <a:pPr marL="1244600" lvl="2" indent="-330200">
              <a:lnSpc>
                <a:spcPct val="90000"/>
              </a:lnSpc>
              <a:buFont typeface="Wingdings" pitchFamily="2" charset="2"/>
              <a:buAutoNum type="romanLcPeriod"/>
            </a:pP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ask the person for his or her name and birthday</a:t>
            </a:r>
          </a:p>
          <a:p>
            <a:pPr marL="1244600" lvl="2" indent="-330200">
              <a:lnSpc>
                <a:spcPct val="90000"/>
              </a:lnSpc>
              <a:buFont typeface="Wingdings" pitchFamily="2" charset="2"/>
              <a:buAutoNum type="romanLcPeriod"/>
            </a:pP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if the stated birthday is earlier than the birthday on the paper, cross out old information and write down the name and birthday of this person</a:t>
            </a:r>
          </a:p>
          <a:p>
            <a:pPr marL="1244600" lvl="2" indent="-330200">
              <a:lnSpc>
                <a:spcPct val="90000"/>
              </a:lnSpc>
              <a:buFont typeface="Wingdings" pitchFamily="2" charset="2"/>
              <a:buNone/>
            </a:pPr>
            <a:endParaRPr lang="en-US" sz="1600" dirty="0">
              <a:latin typeface="Times New Roman" pitchFamily="18" charset="0"/>
              <a:cs typeface="Times New Roman" pitchFamily="18" charset="0"/>
            </a:endParaRPr>
          </a:p>
          <a:p>
            <a:pPr marL="787400" lvl="1" indent="-330200">
              <a:lnSpc>
                <a:spcPct val="90000"/>
              </a:lnSpc>
              <a:buFont typeface="Wingdings" pitchFamily="2" charset="2"/>
              <a:buNone/>
            </a:pP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when you reach the end of the line, the name and birthday of the oldest person will be written on the paper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/>
          <a:lstStyle/>
          <a:p>
            <a:fld id="{A812D026-D677-46D0-9316-5504BD9B1BCD}" type="slidenum">
              <a:rPr lang="en-US"/>
              <a:pPr/>
              <a:t>6</a:t>
            </a:fld>
            <a:endParaRPr lang="en-US"/>
          </a:p>
        </p:txBody>
      </p:sp>
      <p:pic>
        <p:nvPicPr>
          <p:cNvPr id="23564" name="Picture 12" descr="fg08_0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28800" y="4305312"/>
            <a:ext cx="5334000" cy="22478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/>
              <a:t>Algorithm 2</a:t>
            </a:r>
          </a:p>
        </p:txBody>
      </p:sp>
      <p:sp>
        <p:nvSpPr>
          <p:cNvPr id="94211" name="Rectangle 3"/>
          <p:cNvSpPr>
            <a:spLocks noGrp="1" noChangeArrowheads="1"/>
          </p:cNvSpPr>
          <p:nvPr>
            <p:ph idx="1"/>
          </p:nvPr>
        </p:nvSpPr>
        <p:spPr>
          <a:xfrm>
            <a:off x="1139778" y="1371600"/>
            <a:ext cx="7699422" cy="2133600"/>
          </a:xfrm>
        </p:spPr>
        <p:txBody>
          <a:bodyPr>
            <a:noAutofit/>
          </a:bodyPr>
          <a:lstStyle/>
          <a:p>
            <a:pPr>
              <a:lnSpc>
                <a:spcPct val="80000"/>
              </a:lnSpc>
            </a:pPr>
            <a:r>
              <a:rPr lang="en-US" sz="1600" u="sng" dirty="0">
                <a:latin typeface="Times New Roman" pitchFamily="18" charset="0"/>
                <a:cs typeface="Times New Roman" pitchFamily="18" charset="0"/>
              </a:rPr>
              <a:t>Finding the oldest person (algorithm 2)</a:t>
            </a:r>
          </a:p>
          <a:p>
            <a:pPr marL="762000" lvl="1" indent="-304800">
              <a:lnSpc>
                <a:spcPct val="80000"/>
              </a:lnSpc>
              <a:buFont typeface="Wingdings" pitchFamily="2" charset="2"/>
              <a:buAutoNum type="arabicPeriod"/>
            </a:pP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line up all the people along one wall</a:t>
            </a:r>
          </a:p>
          <a:p>
            <a:pPr marL="762000" lvl="1" indent="-304800">
              <a:lnSpc>
                <a:spcPct val="80000"/>
              </a:lnSpc>
              <a:buFont typeface="Wingdings" pitchFamily="2" charset="2"/>
              <a:buAutoNum type="arabicPeriod"/>
            </a:pP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as long as there is more than one person in the line, repeatedly</a:t>
            </a:r>
          </a:p>
          <a:p>
            <a:pPr marL="1219200" lvl="2" indent="-304800">
              <a:lnSpc>
                <a:spcPct val="80000"/>
              </a:lnSpc>
              <a:buFont typeface="Wingdings" pitchFamily="2" charset="2"/>
              <a:buAutoNum type="romanLcPeriod"/>
            </a:pP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have the people pair up (1</a:t>
            </a:r>
            <a:r>
              <a:rPr lang="en-US" sz="1600" baseline="30000" dirty="0">
                <a:latin typeface="Times New Roman" pitchFamily="18" charset="0"/>
                <a:cs typeface="Times New Roman" pitchFamily="18" charset="0"/>
              </a:rPr>
              <a:t>st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with 2</a:t>
            </a:r>
            <a:r>
              <a:rPr lang="en-US" sz="1600" baseline="30000" dirty="0">
                <a:latin typeface="Times New Roman" pitchFamily="18" charset="0"/>
                <a:cs typeface="Times New Roman" pitchFamily="18" charset="0"/>
              </a:rPr>
              <a:t>nd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, 3</a:t>
            </a:r>
            <a:r>
              <a:rPr lang="en-US" sz="1600" baseline="30000" dirty="0">
                <a:latin typeface="Times New Roman" pitchFamily="18" charset="0"/>
                <a:cs typeface="Times New Roman" pitchFamily="18" charset="0"/>
              </a:rPr>
              <a:t>rd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with 4</a:t>
            </a:r>
            <a:r>
              <a:rPr lang="en-US" sz="1600" baseline="30000" dirty="0">
                <a:latin typeface="Times New Roman" pitchFamily="18" charset="0"/>
                <a:cs typeface="Times New Roman" pitchFamily="18" charset="0"/>
              </a:rPr>
              <a:t>th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, etc) – if there is an odd number of people, the last person will be without a partner</a:t>
            </a:r>
          </a:p>
          <a:p>
            <a:pPr marL="1219200" lvl="2" indent="-304800">
              <a:lnSpc>
                <a:spcPct val="80000"/>
              </a:lnSpc>
              <a:buFont typeface="Wingdings" pitchFamily="2" charset="2"/>
              <a:buAutoNum type="romanLcPeriod"/>
            </a:pP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ask each pair of people to compare their birthdays</a:t>
            </a:r>
          </a:p>
          <a:p>
            <a:pPr marL="1219200" lvl="2" indent="-304800">
              <a:lnSpc>
                <a:spcPct val="80000"/>
              </a:lnSpc>
              <a:buFont typeface="Wingdings" pitchFamily="2" charset="2"/>
              <a:buAutoNum type="romanLcPeriod"/>
            </a:pP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request that the younger of the two leave the line</a:t>
            </a:r>
          </a:p>
          <a:p>
            <a:pPr marL="1219200" lvl="2" indent="-304800">
              <a:lnSpc>
                <a:spcPct val="80000"/>
              </a:lnSpc>
              <a:buFont typeface="Wingdings" pitchFamily="2" charset="2"/>
              <a:buNone/>
            </a:pPr>
            <a:endParaRPr lang="en-US" sz="1600" dirty="0">
              <a:latin typeface="Times New Roman" pitchFamily="18" charset="0"/>
              <a:cs typeface="Times New Roman" pitchFamily="18" charset="0"/>
            </a:endParaRPr>
          </a:p>
          <a:p>
            <a:pPr marL="762000" lvl="1" indent="-304800">
              <a:lnSpc>
                <a:spcPct val="80000"/>
              </a:lnSpc>
              <a:buFont typeface="Wingdings" pitchFamily="2" charset="2"/>
              <a:buNone/>
            </a:pP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when there is only one person left in line, that person is the oldest</a:t>
            </a:r>
          </a:p>
          <a:p>
            <a:pPr>
              <a:lnSpc>
                <a:spcPct val="80000"/>
              </a:lnSpc>
            </a:pPr>
            <a:endParaRPr lang="en-US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/>
          <a:lstStyle/>
          <a:p>
            <a:fld id="{0E34B9B8-CE34-458C-BB23-F3E12B2353F2}" type="slidenum">
              <a:rPr lang="en-US"/>
              <a:pPr/>
              <a:t>7</a:t>
            </a:fld>
            <a:endParaRPr lang="en-US"/>
          </a:p>
        </p:txBody>
      </p:sp>
      <p:pic>
        <p:nvPicPr>
          <p:cNvPr id="94213" name="Picture 5" descr="fg08_0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57400" y="3940182"/>
            <a:ext cx="4800600" cy="27463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Algorithm Analysis</a:t>
            </a:r>
          </a:p>
        </p:txBody>
      </p:sp>
      <p:sp>
        <p:nvSpPr>
          <p:cNvPr id="95235" name="Rectangle 3"/>
          <p:cNvSpPr>
            <a:spLocks noGrp="1" noChangeArrowheads="1"/>
          </p:cNvSpPr>
          <p:nvPr>
            <p:ph idx="1"/>
          </p:nvPr>
        </p:nvSpPr>
        <p:spPr>
          <a:xfrm>
            <a:off x="1139778" y="1371600"/>
            <a:ext cx="7775622" cy="4191000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90000"/>
              </a:lnSpc>
            </a:pP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Determining 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which algorithm is "better" is not always clear cut </a:t>
            </a:r>
          </a:p>
          <a:p>
            <a:pPr marL="762000" lvl="1" indent="-304800">
              <a:lnSpc>
                <a:spcPct val="90000"/>
              </a:lnSpc>
            </a:pP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it depends upon what features are most important to you</a:t>
            </a:r>
          </a:p>
          <a:p>
            <a:pPr marL="1219200" lvl="2" indent="-304800">
              <a:lnSpc>
                <a:spcPct val="90000"/>
              </a:lnSpc>
            </a:pP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if you want to be sure it works, choose the clearer algorithm</a:t>
            </a:r>
          </a:p>
          <a:p>
            <a:pPr marL="1219200" lvl="2" indent="-304800">
              <a:lnSpc>
                <a:spcPct val="90000"/>
              </a:lnSpc>
            </a:pP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if you care about the time or effort required, need to analyze performance</a:t>
            </a:r>
          </a:p>
          <a:p>
            <a:pPr>
              <a:lnSpc>
                <a:spcPct val="90000"/>
              </a:lnSpc>
            </a:pPr>
            <a:endParaRPr lang="en-US" sz="16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</a:pP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Algorithm 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1 involves asking each person’s birthday and then comparing it to the birthday written on the page</a:t>
            </a:r>
          </a:p>
          <a:p>
            <a:pPr marL="762000" lvl="1" indent="-304800">
              <a:lnSpc>
                <a:spcPct val="90000"/>
              </a:lnSpc>
            </a:pP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the amount of time to find the oldest person is </a:t>
            </a:r>
            <a:r>
              <a:rPr lang="en-US" sz="1600" i="1" dirty="0">
                <a:latin typeface="Times New Roman" pitchFamily="18" charset="0"/>
                <a:cs typeface="Times New Roman" pitchFamily="18" charset="0"/>
              </a:rPr>
              <a:t>proportional to the number of people</a:t>
            </a:r>
          </a:p>
          <a:p>
            <a:pPr marL="762000" lvl="1" indent="-304800">
              <a:lnSpc>
                <a:spcPct val="90000"/>
              </a:lnSpc>
            </a:pP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if you double the amount of people, the time needed to find the oldest person will also double</a:t>
            </a:r>
          </a:p>
          <a:p>
            <a:pPr marL="762000" lvl="1" indent="-304800">
              <a:lnSpc>
                <a:spcPct val="90000"/>
              </a:lnSpc>
              <a:buFont typeface="Wingdings" pitchFamily="2" charset="2"/>
              <a:buNone/>
            </a:pPr>
            <a:endParaRPr lang="en-US" sz="16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</a:pP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Algorithm 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2 allows you to perform multiple comparisons simultaneously</a:t>
            </a:r>
          </a:p>
          <a:p>
            <a:pPr marL="762000" lvl="1" indent="-304800">
              <a:lnSpc>
                <a:spcPct val="90000"/>
              </a:lnSpc>
            </a:pP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the time needed to find the oldest person is </a:t>
            </a:r>
            <a:r>
              <a:rPr lang="en-US" sz="1600" i="1" dirty="0">
                <a:latin typeface="Times New Roman" pitchFamily="18" charset="0"/>
                <a:cs typeface="Times New Roman" pitchFamily="18" charset="0"/>
              </a:rPr>
              <a:t>proportional to the number of rounds it takes to shrink the line down to one person </a:t>
            </a:r>
          </a:p>
          <a:p>
            <a:pPr marL="1219200" lvl="2" indent="-304800">
              <a:lnSpc>
                <a:spcPct val="90000"/>
              </a:lnSpc>
            </a:pP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which turns out to be the logarithm (base 2) of the number of people</a:t>
            </a:r>
          </a:p>
          <a:p>
            <a:pPr marL="762000" lvl="1" indent="-304800">
              <a:lnSpc>
                <a:spcPct val="90000"/>
              </a:lnSpc>
            </a:pP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if you double the amount of people, the time needed to find the oldest person increases by the cost of one more comparison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/>
          <a:lstStyle/>
          <a:p>
            <a:fld id="{54904399-8F7E-46E3-A352-60AA7223AD9A}" type="slidenum">
              <a:rPr lang="en-US"/>
              <a:pPr/>
              <a:t>8</a:t>
            </a:fld>
            <a:endParaRPr lang="en-US"/>
          </a:p>
        </p:txBody>
      </p:sp>
      <p:sp>
        <p:nvSpPr>
          <p:cNvPr id="95237" name="Text Box 5"/>
          <p:cNvSpPr txBox="1">
            <a:spLocks noChangeArrowheads="1"/>
          </p:cNvSpPr>
          <p:nvPr/>
        </p:nvSpPr>
        <p:spPr bwMode="auto">
          <a:xfrm>
            <a:off x="609600" y="3962400"/>
            <a:ext cx="85344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sz="1600"/>
          </a:p>
        </p:txBody>
      </p:sp>
      <p:sp>
        <p:nvSpPr>
          <p:cNvPr id="95238" name="Text Box 6"/>
          <p:cNvSpPr txBox="1">
            <a:spLocks noChangeArrowheads="1"/>
          </p:cNvSpPr>
          <p:nvPr/>
        </p:nvSpPr>
        <p:spPr bwMode="auto">
          <a:xfrm>
            <a:off x="1066800" y="5676900"/>
            <a:ext cx="7086600" cy="9525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defTabSz="1252538"/>
            <a:r>
              <a:rPr lang="en-US" sz="1400" dirty="0"/>
              <a:t>the words </a:t>
            </a:r>
            <a:r>
              <a:rPr lang="en-US" sz="1400" i="1" dirty="0"/>
              <a:t>algorithm</a:t>
            </a:r>
            <a:r>
              <a:rPr lang="en-US" sz="1400" dirty="0"/>
              <a:t> and </a:t>
            </a:r>
            <a:r>
              <a:rPr lang="en-US" sz="1400" i="1" dirty="0"/>
              <a:t>logarithm</a:t>
            </a:r>
            <a:r>
              <a:rPr lang="en-US" sz="1400" dirty="0"/>
              <a:t> are similar – do not be confused by this</a:t>
            </a:r>
          </a:p>
          <a:p>
            <a:pPr marL="236538" lvl="1" defTabSz="1252538"/>
            <a:r>
              <a:rPr lang="en-US" sz="1400" i="1" dirty="0"/>
              <a:t>algorithm:</a:t>
            </a:r>
            <a:r>
              <a:rPr lang="en-US" sz="1400" dirty="0"/>
              <a:t> a step-by-step sequence of instructions for carrying out a task </a:t>
            </a:r>
            <a:r>
              <a:rPr lang="en-US" sz="1400" i="1" dirty="0"/>
              <a:t>logarithm:</a:t>
            </a:r>
            <a:r>
              <a:rPr lang="en-US" sz="1400" dirty="0"/>
              <a:t> the exponent to which a base is raised to produce a number</a:t>
            </a:r>
          </a:p>
          <a:p>
            <a:pPr marL="236538" lvl="1" defTabSz="1252538"/>
            <a:r>
              <a:rPr lang="en-US" sz="1400" dirty="0"/>
              <a:t>	e.g., 2</a:t>
            </a:r>
            <a:r>
              <a:rPr lang="en-US" sz="1400" baseline="30000" dirty="0"/>
              <a:t>10</a:t>
            </a:r>
            <a:r>
              <a:rPr lang="en-US" sz="1400" dirty="0"/>
              <a:t> = 1024, so log</a:t>
            </a:r>
            <a:r>
              <a:rPr lang="en-US" sz="1400" baseline="-25000" dirty="0"/>
              <a:t>2</a:t>
            </a:r>
            <a:r>
              <a:rPr lang="en-US" sz="1400" dirty="0"/>
              <a:t>(1024) = 10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5238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Algorithm Analysis (cont.)</a:t>
            </a:r>
          </a:p>
        </p:txBody>
      </p:sp>
      <p:sp>
        <p:nvSpPr>
          <p:cNvPr id="89091" name="Rectangle 3"/>
          <p:cNvSpPr>
            <a:spLocks noGrp="1" noChangeArrowheads="1"/>
          </p:cNvSpPr>
          <p:nvPr>
            <p:ph idx="1"/>
          </p:nvPr>
        </p:nvSpPr>
        <p:spPr>
          <a:xfrm>
            <a:off x="1030238" y="1371600"/>
            <a:ext cx="7427961" cy="5105400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When 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the problem size is large, performance differences 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can 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be dramatic</a:t>
            </a:r>
          </a:p>
          <a:p>
            <a:pPr>
              <a:lnSpc>
                <a:spcPct val="90000"/>
              </a:lnSpc>
            </a:pPr>
            <a:endParaRPr lang="en-US" sz="16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</a:pP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For 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example, assume it takes 5 seconds to compare birthdays</a:t>
            </a:r>
          </a:p>
          <a:p>
            <a:pPr lvl="1">
              <a:lnSpc>
                <a:spcPct val="90000"/>
              </a:lnSpc>
            </a:pPr>
            <a:endParaRPr lang="en-US" sz="1600" dirty="0">
              <a:latin typeface="Times New Roman" pitchFamily="18" charset="0"/>
              <a:cs typeface="Times New Roman" pitchFamily="18" charset="0"/>
            </a:endParaRPr>
          </a:p>
          <a:p>
            <a:pPr lvl="1">
              <a:lnSpc>
                <a:spcPct val="90000"/>
              </a:lnSpc>
            </a:pP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for algorithm 1:</a:t>
            </a:r>
          </a:p>
          <a:p>
            <a:pPr lvl="2"/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100 people </a:t>
            </a:r>
            <a:r>
              <a:rPr lang="en-US" sz="1600" dirty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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5*100 = 500 seconds</a:t>
            </a:r>
          </a:p>
          <a:p>
            <a:pPr lvl="2"/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200 people </a:t>
            </a:r>
            <a:r>
              <a:rPr lang="en-US" sz="1600" dirty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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5*200 = 1000 seconds</a:t>
            </a:r>
          </a:p>
          <a:p>
            <a:pPr lvl="2"/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400 people </a:t>
            </a:r>
            <a:r>
              <a:rPr lang="en-US" sz="1600" dirty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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5*400 = 2000 seconds</a:t>
            </a:r>
          </a:p>
          <a:p>
            <a:pPr lvl="2">
              <a:buFont typeface="Wingdings" pitchFamily="2" charset="2"/>
              <a:buNone/>
            </a:pP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	. . .</a:t>
            </a:r>
          </a:p>
          <a:p>
            <a:pPr lvl="2"/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1,000,000 people </a:t>
            </a:r>
            <a:r>
              <a:rPr lang="en-US" sz="1600" dirty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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5*1,000,000 = 5,000,000 seconds</a:t>
            </a:r>
          </a:p>
          <a:p>
            <a:pPr lvl="2">
              <a:lnSpc>
                <a:spcPct val="90000"/>
              </a:lnSpc>
              <a:buFont typeface="Wingdings" pitchFamily="2" charset="2"/>
              <a:buNone/>
            </a:pPr>
            <a:endParaRPr lang="en-US" sz="1600" dirty="0">
              <a:latin typeface="Times New Roman" pitchFamily="18" charset="0"/>
              <a:cs typeface="Times New Roman" pitchFamily="18" charset="0"/>
            </a:endParaRPr>
          </a:p>
          <a:p>
            <a:pPr lvl="1">
              <a:lnSpc>
                <a:spcPct val="90000"/>
              </a:lnSpc>
            </a:pP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for algorithm 2:</a:t>
            </a:r>
          </a:p>
          <a:p>
            <a:pPr lvl="2"/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100 people </a:t>
            </a:r>
            <a:r>
              <a:rPr lang="en-US" sz="1600" dirty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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5*</a:t>
            </a:r>
            <a:r>
              <a:rPr lang="en-US" sz="1600" dirty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 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log</a:t>
            </a:r>
            <a:r>
              <a:rPr lang="en-US" sz="1600" baseline="-25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100 </a:t>
            </a:r>
            <a:r>
              <a:rPr lang="en-US" sz="1600" dirty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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= 35 seconds</a:t>
            </a:r>
          </a:p>
          <a:p>
            <a:pPr lvl="2"/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200 people </a:t>
            </a:r>
            <a:r>
              <a:rPr lang="en-US" sz="1600" dirty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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5*</a:t>
            </a:r>
            <a:r>
              <a:rPr lang="en-US" sz="1600" dirty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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log</a:t>
            </a:r>
            <a:r>
              <a:rPr lang="en-US" sz="1600" baseline="-25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200 </a:t>
            </a:r>
            <a:r>
              <a:rPr lang="en-US" sz="1600" dirty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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= 40 seconds</a:t>
            </a:r>
          </a:p>
          <a:p>
            <a:pPr lvl="2"/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400 people </a:t>
            </a:r>
            <a:r>
              <a:rPr lang="en-US" sz="1600" dirty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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5*</a:t>
            </a:r>
            <a:r>
              <a:rPr lang="en-US" sz="1600" dirty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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log</a:t>
            </a:r>
            <a:r>
              <a:rPr lang="en-US" sz="1600" baseline="-25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400 </a:t>
            </a:r>
            <a:r>
              <a:rPr lang="en-US" sz="1600" dirty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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= 45 seconds </a:t>
            </a:r>
          </a:p>
          <a:p>
            <a:pPr lvl="2">
              <a:buFont typeface="Wingdings" pitchFamily="2" charset="2"/>
              <a:buNone/>
            </a:pP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	. . .</a:t>
            </a:r>
          </a:p>
          <a:p>
            <a:pPr lvl="2"/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1,000,000 people </a:t>
            </a:r>
            <a:r>
              <a:rPr lang="en-US" sz="1600" dirty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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5*</a:t>
            </a:r>
            <a:r>
              <a:rPr lang="en-US" sz="1600" dirty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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log</a:t>
            </a:r>
            <a:r>
              <a:rPr lang="en-US" sz="1600" baseline="-25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1,000,000 </a:t>
            </a:r>
            <a:r>
              <a:rPr lang="en-US" sz="1600" dirty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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= 100 seconds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/>
          <a:lstStyle/>
          <a:p>
            <a:fld id="{4574406C-FFA7-429B-9D68-7D874D9E1E2D}" type="slidenum">
              <a:rPr lang="en-US"/>
              <a:pPr/>
              <a:t>9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e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772</TotalTime>
  <Words>1088</Words>
  <Application>Microsoft PowerPoint</Application>
  <PresentationFormat>On-screen Show (4:3)</PresentationFormat>
  <Paragraphs>147</Paragraphs>
  <Slides>22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5" baseType="lpstr">
      <vt:lpstr>Times New Roman</vt:lpstr>
      <vt:lpstr>Times</vt:lpstr>
      <vt:lpstr>Solstice</vt:lpstr>
      <vt:lpstr>Lecture # 8</vt:lpstr>
      <vt:lpstr>Algorithms</vt:lpstr>
      <vt:lpstr>Slide 3</vt:lpstr>
      <vt:lpstr>Algorithms in the Real World</vt:lpstr>
      <vt:lpstr>Designing &amp; Analyzing Algorithms</vt:lpstr>
      <vt:lpstr>Algorithm 1</vt:lpstr>
      <vt:lpstr>Algorithm 2</vt:lpstr>
      <vt:lpstr>Algorithm Analysis</vt:lpstr>
      <vt:lpstr>Algorithm Analysis (cont.)</vt:lpstr>
      <vt:lpstr>Big-Oh Notation</vt:lpstr>
      <vt:lpstr>Slide 11</vt:lpstr>
      <vt:lpstr>Slide 12</vt:lpstr>
      <vt:lpstr>Slide 13</vt:lpstr>
      <vt:lpstr>Slide 14</vt:lpstr>
      <vt:lpstr>Slide 15</vt:lpstr>
      <vt:lpstr>Flowchart</vt:lpstr>
      <vt:lpstr>Flowcharting Symbols</vt:lpstr>
      <vt:lpstr>Slide 18</vt:lpstr>
      <vt:lpstr>Slide 19</vt:lpstr>
      <vt:lpstr>Example 1 Draw a flowchart to find the sum of first 50 natural numbers </vt:lpstr>
      <vt:lpstr>Example 2 Draw a flowchart to find the largest of three numbers A,B, and C </vt:lpstr>
      <vt:lpstr>Example 3 Draw a flowchart for computing factorial N (N!)  Where N! = 1 ´ 2 ´ 3 ´ …… N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Michael Fritz</dc:creator>
  <cp:lastModifiedBy>maham</cp:lastModifiedBy>
  <cp:revision>96</cp:revision>
  <dcterms:created xsi:type="dcterms:W3CDTF">2000-01-15T04:50:39Z</dcterms:created>
  <dcterms:modified xsi:type="dcterms:W3CDTF">2009-10-21T22:22:18Z</dcterms:modified>
</cp:coreProperties>
</file>