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72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fld id="{08A3F480-9982-4AF3-8668-9B7C3CD4CF15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A70C76A3-2CAE-4BA1-8602-2AAE9BC0F19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Lecture #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 disk with magnetic coating</a:t>
            </a:r>
          </a:p>
          <a:p>
            <a:r>
              <a:rPr lang="en-US" dirty="0" smtClean="0"/>
              <a:t>Read/ write Heads</a:t>
            </a:r>
          </a:p>
          <a:p>
            <a:r>
              <a:rPr lang="en-US" dirty="0" smtClean="0"/>
              <a:t>Head traverses circle called “Track”</a:t>
            </a:r>
          </a:p>
          <a:p>
            <a:r>
              <a:rPr lang="en-US" dirty="0" smtClean="0"/>
              <a:t>Tracks divided into Sectors</a:t>
            </a:r>
          </a:p>
          <a:p>
            <a:r>
              <a:rPr lang="en-US" dirty="0" smtClean="0"/>
              <a:t>Information of Tracks and Sectors setup by formatting disk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Lower Capacity Systems  </a:t>
            </a:r>
            <a:r>
              <a:rPr lang="en-US" dirty="0" err="1" smtClean="0"/>
              <a:t>e.g</a:t>
            </a:r>
            <a:r>
              <a:rPr lang="en-US" dirty="0" smtClean="0"/>
              <a:t> Floppy Disk</a:t>
            </a:r>
          </a:p>
          <a:p>
            <a:r>
              <a:rPr lang="en-US" dirty="0" smtClean="0"/>
              <a:t>High Capacity Systems </a:t>
            </a:r>
            <a:r>
              <a:rPr lang="en-US" dirty="0" err="1" smtClean="0"/>
              <a:t>e.g</a:t>
            </a:r>
            <a:r>
              <a:rPr lang="en-US" dirty="0" smtClean="0"/>
              <a:t> Hard Disk</a:t>
            </a:r>
          </a:p>
          <a:p>
            <a:r>
              <a:rPr lang="en-US" dirty="0" smtClean="0"/>
              <a:t>Hard Disk contains 5-10 disks mounted on a spindle rigidly</a:t>
            </a:r>
          </a:p>
          <a:p>
            <a:r>
              <a:rPr lang="en-US" dirty="0" smtClean="0"/>
              <a:t>To allow for Faster Speed the Head is floating above the surface</a:t>
            </a:r>
          </a:p>
          <a:p>
            <a:r>
              <a:rPr lang="en-US" dirty="0" smtClean="0"/>
              <a:t> “Head Crash” due to dust particles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System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Seek Time: </a:t>
            </a:r>
            <a:r>
              <a:rPr lang="en-US" dirty="0" smtClean="0"/>
              <a:t>Time required by the R/W head to move from one track to another</a:t>
            </a:r>
          </a:p>
          <a:p>
            <a:r>
              <a:rPr lang="en-US" u="sng" dirty="0" smtClean="0"/>
              <a:t>Rotational Delay / Latency Time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Half the time required by the disk to make one complete rotation</a:t>
            </a:r>
          </a:p>
          <a:p>
            <a:r>
              <a:rPr lang="en-US" u="sng" dirty="0" smtClean="0"/>
              <a:t>Access Time:  </a:t>
            </a:r>
            <a:r>
              <a:rPr lang="en-US" dirty="0" smtClean="0"/>
              <a:t>Seek Time + Rotational Delay</a:t>
            </a:r>
          </a:p>
          <a:p>
            <a:r>
              <a:rPr lang="en-US" u="sng" dirty="0" smtClean="0"/>
              <a:t>Transfer Rate: </a:t>
            </a:r>
            <a:r>
              <a:rPr lang="en-US" dirty="0" smtClean="0"/>
              <a:t>rate at which data transferred to </a:t>
            </a:r>
            <a:r>
              <a:rPr lang="en-US" smtClean="0"/>
              <a:t>another disk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/>
              <a:t>Figure 1.9</a:t>
            </a:r>
            <a:r>
              <a:rPr lang="en-US"/>
              <a:t>  A magnetic disk storage system</a:t>
            </a:r>
          </a:p>
        </p:txBody>
      </p:sp>
      <p:pic>
        <p:nvPicPr>
          <p:cNvPr id="56323" name="Picture 3" descr="fig_01_09"/>
          <p:cNvPicPr preferRelativeResize="0">
            <a:picLocks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1244600" y="1600200"/>
            <a:ext cx="6654800" cy="45259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Figure 1.10</a:t>
            </a:r>
            <a:r>
              <a:rPr lang="en-US"/>
              <a:t>  Magnetic tape storage</a:t>
            </a:r>
          </a:p>
        </p:txBody>
      </p:sp>
      <p:pic>
        <p:nvPicPr>
          <p:cNvPr id="57347" name="Picture 3" descr="fig_01_11"/>
          <p:cNvPicPr preferRelativeResize="0">
            <a:picLocks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457200" y="1608138"/>
            <a:ext cx="8229600" cy="451008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Figure 1.11</a:t>
            </a:r>
            <a:r>
              <a:rPr lang="en-US"/>
              <a:t>  CD storage</a:t>
            </a:r>
          </a:p>
        </p:txBody>
      </p:sp>
      <p:pic>
        <p:nvPicPr>
          <p:cNvPr id="58371" name="Picture 3" descr="fig_01_10"/>
          <p:cNvPicPr preferRelativeResize="0">
            <a:picLocks noChangeAspect="1" noChangeArrowheads="1"/>
          </p:cNvPicPr>
          <p:nvPr>
            <p:ph sz="half" idx="2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1371600" y="1905000"/>
            <a:ext cx="6629400" cy="416401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File:</a:t>
            </a:r>
            <a:r>
              <a:rPr lang="en-US"/>
              <a:t> A unit of data stored in mass storage system</a:t>
            </a:r>
          </a:p>
          <a:p>
            <a:pPr lvl="1"/>
            <a:r>
              <a:rPr lang="en-US" b="1"/>
              <a:t>Fields </a:t>
            </a:r>
            <a:r>
              <a:rPr lang="en-US"/>
              <a:t>and </a:t>
            </a:r>
            <a:r>
              <a:rPr lang="en-US" b="1"/>
              <a:t>keyfields</a:t>
            </a:r>
            <a:endParaRPr lang="en-US"/>
          </a:p>
          <a:p>
            <a:r>
              <a:rPr lang="en-US"/>
              <a:t>Physical record versus Logical record</a:t>
            </a:r>
          </a:p>
          <a:p>
            <a:r>
              <a:rPr lang="en-US" b="1"/>
              <a:t>Buffer:</a:t>
            </a:r>
            <a:r>
              <a:rPr lang="en-US"/>
              <a:t> A memory area used for the temporary storage of data (usually as a step in transferring the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 b="0"/>
              <a:t>Figure 1.12</a:t>
            </a:r>
            <a:r>
              <a:rPr lang="en-US"/>
              <a:t>  Logical records versus physical records on a disk</a:t>
            </a:r>
          </a:p>
        </p:txBody>
      </p:sp>
      <p:pic>
        <p:nvPicPr>
          <p:cNvPr id="60419" name="Picture 3" descr="fig_01_12"/>
          <p:cNvPicPr preferRelativeResize="0">
            <a:picLocks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2214563" y="1600200"/>
            <a:ext cx="4713287" cy="45259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Techniques of Bits</a:t>
            </a:r>
          </a:p>
          <a:p>
            <a:r>
              <a:rPr lang="en-US" dirty="0" smtClean="0"/>
              <a:t>Mass Storage</a:t>
            </a:r>
          </a:p>
          <a:p>
            <a:r>
              <a:rPr lang="en-US" dirty="0" smtClean="0"/>
              <a:t>Disk System Performance</a:t>
            </a:r>
          </a:p>
          <a:p>
            <a:r>
              <a:rPr lang="en-US" dirty="0" smtClean="0"/>
              <a:t>File</a:t>
            </a:r>
          </a:p>
          <a:p>
            <a:r>
              <a:rPr lang="en-US" dirty="0" smtClean="0"/>
              <a:t>Storing Fractions</a:t>
            </a:r>
          </a:p>
          <a:p>
            <a:r>
              <a:rPr lang="en-US" dirty="0" smtClean="0"/>
              <a:t>Data Compression</a:t>
            </a:r>
          </a:p>
          <a:p>
            <a:r>
              <a:rPr lang="en-US" dirty="0" smtClean="0"/>
              <a:t>Communication Errors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of 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Gate:</a:t>
            </a:r>
            <a:r>
              <a:rPr lang="en-US" dirty="0" smtClean="0"/>
              <a:t> A device that computes a Boolean operation</a:t>
            </a:r>
          </a:p>
          <a:p>
            <a:pPr lvl="1"/>
            <a:r>
              <a:rPr lang="en-US" dirty="0" smtClean="0"/>
              <a:t>Often implemented as (small) electronic </a:t>
            </a:r>
            <a:r>
              <a:rPr lang="en-US" dirty="0" smtClean="0"/>
              <a:t>circuits in which voltage levels indicate 0’s and 1’s</a:t>
            </a:r>
            <a:endParaRPr lang="en-US" dirty="0" smtClean="0"/>
          </a:p>
          <a:p>
            <a:pPr lvl="1"/>
            <a:r>
              <a:rPr lang="en-US" dirty="0" smtClean="0"/>
              <a:t>Provide the building blocks from which computers are constructed</a:t>
            </a:r>
          </a:p>
          <a:p>
            <a:pPr lvl="1"/>
            <a:r>
              <a:rPr lang="en-US" dirty="0" smtClean="0"/>
              <a:t>VLSI (Very Large Scale Integration)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 bwMode="auto">
          <a:xfrm>
            <a:off x="457200" y="2286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Figure 1.2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A pictorial representation of AND, OR, XOR, and NOT gates as well as their input and output values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fig_01_02"/>
          <p:cNvPicPr preferRelativeResize="0"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2230438" y="1600200"/>
            <a:ext cx="47037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computing, mass storage refers to the storage of large amounts of data in a persisting and machine-readable fashion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Storage media for mass storage include hard disks, floppy disks, flash memory, </a:t>
            </a:r>
            <a:r>
              <a:rPr lang="en-US" dirty="0" smtClean="0"/>
              <a:t>magnetic  disks, Optical Disks (CD’s, DVD’s), </a:t>
            </a:r>
            <a:r>
              <a:rPr lang="en-US" dirty="0" smtClean="0"/>
              <a:t>magnetic </a:t>
            </a:r>
            <a:r>
              <a:rPr lang="en-US" dirty="0" smtClean="0"/>
              <a:t>tape etc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storage includes devices with removable and non-removable media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It does not include random access memory (RAM), which is volatile in that it loses its contents after power loss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 over 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volatile</a:t>
            </a:r>
          </a:p>
          <a:p>
            <a:r>
              <a:rPr lang="en-US" dirty="0" smtClean="0"/>
              <a:t>Large Storage Capacity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Mass Storage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On-line versus off-line</a:t>
            </a:r>
          </a:p>
          <a:p>
            <a:r>
              <a:rPr lang="en-US"/>
              <a:t>Typically larger than main memory</a:t>
            </a:r>
          </a:p>
          <a:p>
            <a:r>
              <a:rPr lang="en-US"/>
              <a:t>Typically less volatile than main memory</a:t>
            </a:r>
          </a:p>
          <a:p>
            <a:r>
              <a:rPr lang="en-US"/>
              <a:t>Typically slower than main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Mass Storage Systems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5344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Magnetic Systems</a:t>
            </a:r>
          </a:p>
          <a:p>
            <a:pPr lvl="1">
              <a:lnSpc>
                <a:spcPct val="90000"/>
              </a:lnSpc>
            </a:pPr>
            <a:r>
              <a:rPr lang="en-US"/>
              <a:t>Disk</a:t>
            </a:r>
          </a:p>
          <a:p>
            <a:pPr lvl="1">
              <a:lnSpc>
                <a:spcPct val="90000"/>
              </a:lnSpc>
            </a:pPr>
            <a:r>
              <a:rPr lang="en-US"/>
              <a:t>Tape</a:t>
            </a:r>
          </a:p>
          <a:p>
            <a:pPr>
              <a:lnSpc>
                <a:spcPct val="90000"/>
              </a:lnSpc>
            </a:pPr>
            <a:r>
              <a:rPr lang="en-US"/>
              <a:t>Optical Systems</a:t>
            </a:r>
          </a:p>
          <a:p>
            <a:pPr lvl="1">
              <a:lnSpc>
                <a:spcPct val="90000"/>
              </a:lnSpc>
            </a:pPr>
            <a:r>
              <a:rPr lang="en-US"/>
              <a:t>CD</a:t>
            </a:r>
          </a:p>
          <a:p>
            <a:pPr lvl="1">
              <a:lnSpc>
                <a:spcPct val="90000"/>
              </a:lnSpc>
            </a:pPr>
            <a:r>
              <a:rPr lang="en-US"/>
              <a:t>DVD</a:t>
            </a:r>
          </a:p>
          <a:p>
            <a:pPr>
              <a:lnSpc>
                <a:spcPct val="90000"/>
              </a:lnSpc>
            </a:pPr>
            <a:r>
              <a:rPr lang="en-US"/>
              <a:t>Flash Drives</a:t>
            </a:r>
          </a:p>
          <a:p>
            <a:pPr>
              <a:lnSpc>
                <a:spcPct val="90000"/>
              </a:lnSpc>
            </a:pP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706</TotalTime>
  <Words>414</Words>
  <Application>Microsoft Office PowerPoint</Application>
  <PresentationFormat>On-screen Show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Theme1</vt:lpstr>
      <vt:lpstr>Lecture # 7</vt:lpstr>
      <vt:lpstr>Topics </vt:lpstr>
      <vt:lpstr>Storage of Bits</vt:lpstr>
      <vt:lpstr>Slide 4</vt:lpstr>
      <vt:lpstr>Mass Storage</vt:lpstr>
      <vt:lpstr>Slide 6</vt:lpstr>
      <vt:lpstr>Advantage over RAM</vt:lpstr>
      <vt:lpstr>Mass Storage</vt:lpstr>
      <vt:lpstr>Mass Storage Systems</vt:lpstr>
      <vt:lpstr>Magnetic Disk</vt:lpstr>
      <vt:lpstr>Magnetic Disk</vt:lpstr>
      <vt:lpstr>Disk System Performance</vt:lpstr>
      <vt:lpstr>Figure 1.9  A magnetic disk storage system</vt:lpstr>
      <vt:lpstr>Figure 1.10  Magnetic tape storage</vt:lpstr>
      <vt:lpstr>Figure 1.11  CD storage</vt:lpstr>
      <vt:lpstr>Files</vt:lpstr>
      <vt:lpstr>Figure 1.12  Logical records versus physical records on a disk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# 7</dc:title>
  <dc:creator>maham</dc:creator>
  <cp:lastModifiedBy>maham</cp:lastModifiedBy>
  <cp:revision>12</cp:revision>
  <dcterms:created xsi:type="dcterms:W3CDTF">2009-10-14T15:19:02Z</dcterms:created>
  <dcterms:modified xsi:type="dcterms:W3CDTF">2009-10-15T03:05:23Z</dcterms:modified>
</cp:coreProperties>
</file>