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2"/>
  </p:notesMasterIdLst>
  <p:sldIdLst>
    <p:sldId id="257" r:id="rId2"/>
    <p:sldId id="270" r:id="rId3"/>
    <p:sldId id="271" r:id="rId4"/>
    <p:sldId id="272" r:id="rId5"/>
    <p:sldId id="273" r:id="rId6"/>
    <p:sldId id="274" r:id="rId7"/>
    <p:sldId id="275" r:id="rId8"/>
    <p:sldId id="276" r:id="rId9"/>
    <p:sldId id="277" r:id="rId10"/>
    <p:sldId id="259" r:id="rId11"/>
    <p:sldId id="279" r:id="rId12"/>
    <p:sldId id="266" r:id="rId13"/>
    <p:sldId id="267" r:id="rId14"/>
    <p:sldId id="268" r:id="rId15"/>
    <p:sldId id="278" r:id="rId16"/>
    <p:sldId id="280" r:id="rId17"/>
    <p:sldId id="281" r:id="rId18"/>
    <p:sldId id="282" r:id="rId19"/>
    <p:sldId id="284" r:id="rId20"/>
    <p:sldId id="285" r:id="rId21"/>
    <p:sldId id="283" r:id="rId22"/>
    <p:sldId id="286" r:id="rId23"/>
    <p:sldId id="287" r:id="rId24"/>
    <p:sldId id="288" r:id="rId25"/>
    <p:sldId id="289" r:id="rId26"/>
    <p:sldId id="290" r:id="rId27"/>
    <p:sldId id="291" r:id="rId28"/>
    <p:sldId id="292" r:id="rId29"/>
    <p:sldId id="293" r:id="rId30"/>
    <p:sldId id="294"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0"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58360B-76A9-40F7-BC73-E6FAA49B7471}" type="datetimeFigureOut">
              <a:rPr lang="en-US" smtClean="0"/>
              <a:pPr/>
              <a:t>10/1/2009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DE0C180-8A67-462B-A654-802F21EB85C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8849" name="Rectangle 1"/>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8850" name="Rectangle 2"/>
          <p:cNvSpPr txBox="1">
            <a:spLocks noGrp="1" noChangeArrowheads="1"/>
          </p:cNvSpPr>
          <p:nvPr>
            <p:ph type="body" idx="1"/>
          </p:nvPr>
        </p:nvSpPr>
        <p:spPr bwMode="auto">
          <a:xfrm>
            <a:off x="914607" y="4343713"/>
            <a:ext cx="5027237" cy="4113862"/>
          </a:xfrm>
          <a:prstGeom prst="rect">
            <a:avLst/>
          </a:prstGeom>
          <a:noFill/>
          <a:ln>
            <a:miter lim="800000"/>
            <a:headEnd/>
            <a:tailEnd/>
          </a:ln>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9873" name="Rectangle 1"/>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9874" name="Rectangle 2"/>
          <p:cNvSpPr txBox="1">
            <a:spLocks noGrp="1" noChangeArrowheads="1"/>
          </p:cNvSpPr>
          <p:nvPr>
            <p:ph type="body" idx="1"/>
          </p:nvPr>
        </p:nvSpPr>
        <p:spPr bwMode="auto">
          <a:xfrm>
            <a:off x="914607" y="4343713"/>
            <a:ext cx="5027237" cy="4113862"/>
          </a:xfrm>
          <a:prstGeom prst="rect">
            <a:avLst/>
          </a:prstGeom>
          <a:noFill/>
          <a:ln>
            <a:miter lim="800000"/>
            <a:headEnd/>
            <a:tailEnd/>
          </a:ln>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21" name="Rectangle 1"/>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1922" name="Rectangle 2"/>
          <p:cNvSpPr txBox="1">
            <a:spLocks noGrp="1" noChangeArrowheads="1"/>
          </p:cNvSpPr>
          <p:nvPr>
            <p:ph type="body" idx="1"/>
          </p:nvPr>
        </p:nvSpPr>
        <p:spPr bwMode="auto">
          <a:xfrm>
            <a:off x="914607" y="4343713"/>
            <a:ext cx="5027237" cy="4113862"/>
          </a:xfrm>
          <a:prstGeom prst="rect">
            <a:avLst/>
          </a:prstGeom>
          <a:noFill/>
          <a:ln>
            <a:miter lim="800000"/>
            <a:headEnd/>
            <a:tailEnd/>
          </a:ln>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2945" name="Rectangle 1"/>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2946" name="Rectangle 2"/>
          <p:cNvSpPr txBox="1">
            <a:spLocks noGrp="1" noChangeArrowheads="1"/>
          </p:cNvSpPr>
          <p:nvPr>
            <p:ph type="body" idx="1"/>
          </p:nvPr>
        </p:nvSpPr>
        <p:spPr bwMode="auto">
          <a:xfrm>
            <a:off x="914607" y="4343713"/>
            <a:ext cx="5027237" cy="4113862"/>
          </a:xfrm>
          <a:prstGeom prst="rect">
            <a:avLst/>
          </a:prstGeom>
          <a:noFill/>
          <a:ln>
            <a:miter lim="800000"/>
            <a:headEnd/>
            <a:tailEnd/>
          </a:ln>
        </p:spPr>
        <p:txBody>
          <a:bodyPr wrap="none" anchor="ct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DE0C180-8A67-462B-A654-802F21EB85CE}" type="slidenum">
              <a:rPr lang="en-US" smtClean="0"/>
              <a:pPr/>
              <a:t>22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0825" cy="6850063"/>
            <a:chOff x="0" y="0"/>
            <a:chExt cx="5758" cy="4315"/>
          </a:xfrm>
        </p:grpSpPr>
        <p:grpSp>
          <p:nvGrpSpPr>
            <p:cNvPr id="3" name="Group 3"/>
            <p:cNvGrpSpPr>
              <a:grpSpLocks/>
            </p:cNvGrpSpPr>
            <p:nvPr userDrawn="1"/>
          </p:nvGrpSpPr>
          <p:grpSpPr bwMode="auto">
            <a:xfrm>
              <a:off x="1728" y="2230"/>
              <a:ext cx="4027" cy="2085"/>
              <a:chOff x="1728" y="2230"/>
              <a:chExt cx="4027" cy="2085"/>
            </a:xfrm>
          </p:grpSpPr>
          <p:sp>
            <p:nvSpPr>
              <p:cNvPr id="8" name="Freeform 4"/>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defRPr/>
                </a:pPr>
                <a:endParaRPr lang="en-US"/>
              </a:p>
            </p:txBody>
          </p:sp>
          <p:sp>
            <p:nvSpPr>
              <p:cNvPr id="9" name="Freeform 5"/>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defRPr/>
                </a:pPr>
                <a:endParaRPr lang="en-US"/>
              </a:p>
            </p:txBody>
          </p:sp>
          <p:sp>
            <p:nvSpPr>
              <p:cNvPr id="10" name="Freeform 6"/>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defRPr/>
                </a:pPr>
                <a:endParaRPr lang="en-US"/>
              </a:p>
            </p:txBody>
          </p:sp>
          <p:sp>
            <p:nvSpPr>
              <p:cNvPr id="11" name="Freeform 7"/>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a:defRPr/>
                </a:pPr>
                <a:endParaRPr lang="en-US"/>
              </a:p>
            </p:txBody>
          </p:sp>
          <p:sp>
            <p:nvSpPr>
              <p:cNvPr id="12" name="Freeform 8"/>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defRPr/>
                </a:pPr>
                <a:endParaRPr lang="en-US"/>
              </a:p>
            </p:txBody>
          </p:sp>
        </p:grpSp>
        <p:sp>
          <p:nvSpPr>
            <p:cNvPr id="6" name="Freeform 9"/>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7" name="Freeform 10"/>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grpSp>
      <p:sp>
        <p:nvSpPr>
          <p:cNvPr id="7179" name="Rectangle 11"/>
          <p:cNvSpPr>
            <a:spLocks noGrp="1" noChangeArrowheads="1"/>
          </p:cNvSpPr>
          <p:nvPr>
            <p:ph type="ctrTitle" sz="quarter"/>
          </p:nvPr>
        </p:nvSpPr>
        <p:spPr>
          <a:xfrm>
            <a:off x="685800" y="1736725"/>
            <a:ext cx="7772400" cy="1920875"/>
          </a:xfrm>
        </p:spPr>
        <p:txBody>
          <a:bodyPr/>
          <a:lstStyle>
            <a:lvl1pPr>
              <a:defRPr sz="6000"/>
            </a:lvl1pPr>
          </a:lstStyle>
          <a:p>
            <a:r>
              <a:rPr lang="en-US" smtClean="0"/>
              <a:t>Click to edit Master title style</a:t>
            </a:r>
            <a:endParaRPr lang="en-US"/>
          </a:p>
        </p:txBody>
      </p:sp>
      <p:sp>
        <p:nvSpPr>
          <p:cNvPr id="7180"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smtClean="0"/>
              <a:t>Click to edit Master subtitle style</a:t>
            </a:r>
            <a:endParaRPr lang="en-US"/>
          </a:p>
        </p:txBody>
      </p:sp>
      <p:sp>
        <p:nvSpPr>
          <p:cNvPr id="13" name="Rectangle 13"/>
          <p:cNvSpPr>
            <a:spLocks noGrp="1" noChangeArrowheads="1"/>
          </p:cNvSpPr>
          <p:nvPr>
            <p:ph type="dt" sz="quarter" idx="10"/>
          </p:nvPr>
        </p:nvSpPr>
        <p:spPr>
          <a:xfrm>
            <a:off x="457200" y="6248400"/>
            <a:ext cx="2133600" cy="476250"/>
          </a:xfrm>
        </p:spPr>
        <p:txBody>
          <a:bodyPr/>
          <a:lstStyle>
            <a:lvl1pPr>
              <a:defRPr/>
            </a:lvl1pPr>
          </a:lstStyle>
          <a:p>
            <a:fld id="{1D8BD707-D9CF-40AE-B4C6-C98DA3205C09}" type="datetimeFigureOut">
              <a:rPr lang="en-US" smtClean="0"/>
              <a:pPr/>
              <a:t>10/1/2009</a:t>
            </a:fld>
            <a:endParaRPr lang="en-US"/>
          </a:p>
        </p:txBody>
      </p:sp>
      <p:sp>
        <p:nvSpPr>
          <p:cNvPr id="14" name="Rectangle 14"/>
          <p:cNvSpPr>
            <a:spLocks noGrp="1" noChangeArrowheads="1"/>
          </p:cNvSpPr>
          <p:nvPr>
            <p:ph type="ftr" sz="quarter" idx="11"/>
          </p:nvPr>
        </p:nvSpPr>
        <p:spPr>
          <a:xfrm>
            <a:off x="3124200" y="6251575"/>
            <a:ext cx="2895600" cy="476250"/>
          </a:xfrm>
        </p:spPr>
        <p:txBody>
          <a:bodyPr/>
          <a:lstStyle>
            <a:lvl1pPr>
              <a:defRPr/>
            </a:lvl1pPr>
          </a:lstStyle>
          <a:p>
            <a:endParaRPr lang="en-US"/>
          </a:p>
        </p:txBody>
      </p:sp>
      <p:sp>
        <p:nvSpPr>
          <p:cNvPr id="15" name="Rectangle 15"/>
          <p:cNvSpPr>
            <a:spLocks noGrp="1" noChangeArrowheads="1"/>
          </p:cNvSpPr>
          <p:nvPr>
            <p:ph type="sldNum" sz="quarter" idx="12"/>
          </p:nvPr>
        </p:nvSpPr>
        <p:spPr>
          <a:xfrm>
            <a:off x="6553200" y="6254750"/>
            <a:ext cx="2133600" cy="476250"/>
          </a:xfrm>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fld id="{1D8BD707-D9CF-40AE-B4C6-C98DA3205C09}" type="datetimeFigureOut">
              <a:rPr lang="en-US" smtClean="0"/>
              <a:pPr/>
              <a:t>10/1/2009</a:t>
            </a:fld>
            <a:endParaRPr lang="en-US"/>
          </a:p>
        </p:txBody>
      </p:sp>
      <p:sp>
        <p:nvSpPr>
          <p:cNvPr id="5" name="Rectangle 3"/>
          <p:cNvSpPr>
            <a:spLocks noGrp="1" noChangeArrowheads="1"/>
          </p:cNvSpPr>
          <p:nvPr>
            <p:ph type="sldNum" sz="quarter" idx="11"/>
          </p:nvPr>
        </p:nvSpPr>
        <p:spPr>
          <a:ln/>
        </p:spPr>
        <p:txBody>
          <a:bodyPr/>
          <a:lstStyle>
            <a:lvl1pPr>
              <a:defRPr/>
            </a:lvl1pPr>
          </a:lstStyle>
          <a:p>
            <a:fld id="{B6F15528-21DE-4FAA-801E-634DDDAF4B2B}" type="slidenum">
              <a:rPr lang="en-US" smtClean="0"/>
              <a:pPr/>
              <a:t>‹#›</a:t>
            </a:fld>
            <a:endParaRPr lang="en-US"/>
          </a:p>
        </p:txBody>
      </p:sp>
      <p:sp>
        <p:nvSpPr>
          <p:cNvPr id="6" name="Rectangle 14"/>
          <p:cNvSpPr>
            <a:spLocks noGrp="1" noChangeArrowheads="1"/>
          </p:cNvSpPr>
          <p:nvPr>
            <p:ph type="ftr" sz="quarter" idx="12"/>
          </p:nvPr>
        </p:nvSpPr>
        <p:spPr>
          <a:ln/>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fld id="{1D8BD707-D9CF-40AE-B4C6-C98DA3205C09}" type="datetimeFigureOut">
              <a:rPr lang="en-US" smtClean="0"/>
              <a:pPr/>
              <a:t>10/1/2009</a:t>
            </a:fld>
            <a:endParaRPr lang="en-US"/>
          </a:p>
        </p:txBody>
      </p:sp>
      <p:sp>
        <p:nvSpPr>
          <p:cNvPr id="5" name="Rectangle 3"/>
          <p:cNvSpPr>
            <a:spLocks noGrp="1" noChangeArrowheads="1"/>
          </p:cNvSpPr>
          <p:nvPr>
            <p:ph type="sldNum" sz="quarter" idx="11"/>
          </p:nvPr>
        </p:nvSpPr>
        <p:spPr>
          <a:ln/>
        </p:spPr>
        <p:txBody>
          <a:bodyPr/>
          <a:lstStyle>
            <a:lvl1pPr>
              <a:defRPr/>
            </a:lvl1pPr>
          </a:lstStyle>
          <a:p>
            <a:fld id="{B6F15528-21DE-4FAA-801E-634DDDAF4B2B}" type="slidenum">
              <a:rPr lang="en-US" smtClean="0"/>
              <a:pPr/>
              <a:t>‹#›</a:t>
            </a:fld>
            <a:endParaRPr lang="en-US"/>
          </a:p>
        </p:txBody>
      </p:sp>
      <p:sp>
        <p:nvSpPr>
          <p:cNvPr id="6" name="Rectangle 14"/>
          <p:cNvSpPr>
            <a:spLocks noGrp="1" noChangeArrowheads="1"/>
          </p:cNvSpPr>
          <p:nvPr>
            <p:ph type="ftr" sz="quarter" idx="12"/>
          </p:nvPr>
        </p:nvSpPr>
        <p:spPr>
          <a:ln/>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fld id="{1D8BD707-D9CF-40AE-B4C6-C98DA3205C09}" type="datetimeFigureOut">
              <a:rPr lang="en-US" smtClean="0"/>
              <a:pPr/>
              <a:t>10/1/2009</a:t>
            </a:fld>
            <a:endParaRPr lang="en-US"/>
          </a:p>
        </p:txBody>
      </p:sp>
      <p:sp>
        <p:nvSpPr>
          <p:cNvPr id="5" name="Rectangle 3"/>
          <p:cNvSpPr>
            <a:spLocks noGrp="1" noChangeArrowheads="1"/>
          </p:cNvSpPr>
          <p:nvPr>
            <p:ph type="sldNum" sz="quarter" idx="11"/>
          </p:nvPr>
        </p:nvSpPr>
        <p:spPr>
          <a:ln/>
        </p:spPr>
        <p:txBody>
          <a:bodyPr/>
          <a:lstStyle>
            <a:lvl1pPr>
              <a:defRPr/>
            </a:lvl1pPr>
          </a:lstStyle>
          <a:p>
            <a:fld id="{B6F15528-21DE-4FAA-801E-634DDDAF4B2B}" type="slidenum">
              <a:rPr lang="en-US" smtClean="0"/>
              <a:pPr/>
              <a:t>‹#›</a:t>
            </a:fld>
            <a:endParaRPr lang="en-US"/>
          </a:p>
        </p:txBody>
      </p:sp>
      <p:sp>
        <p:nvSpPr>
          <p:cNvPr id="6" name="Rectangle 14"/>
          <p:cNvSpPr>
            <a:spLocks noGrp="1" noChangeArrowheads="1"/>
          </p:cNvSpPr>
          <p:nvPr>
            <p:ph type="ftr" sz="quarter" idx="12"/>
          </p:nvPr>
        </p:nvSpPr>
        <p:spPr>
          <a:ln/>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a:ln/>
        </p:spPr>
        <p:txBody>
          <a:bodyPr/>
          <a:lstStyle>
            <a:lvl1pPr>
              <a:defRPr/>
            </a:lvl1pPr>
          </a:lstStyle>
          <a:p>
            <a:fld id="{1D8BD707-D9CF-40AE-B4C6-C98DA3205C09}" type="datetimeFigureOut">
              <a:rPr lang="en-US" smtClean="0"/>
              <a:pPr/>
              <a:t>10/1/2009</a:t>
            </a:fld>
            <a:endParaRPr lang="en-US"/>
          </a:p>
        </p:txBody>
      </p:sp>
      <p:sp>
        <p:nvSpPr>
          <p:cNvPr id="5" name="Rectangle 3"/>
          <p:cNvSpPr>
            <a:spLocks noGrp="1" noChangeArrowheads="1"/>
          </p:cNvSpPr>
          <p:nvPr>
            <p:ph type="sldNum" sz="quarter" idx="11"/>
          </p:nvPr>
        </p:nvSpPr>
        <p:spPr>
          <a:ln/>
        </p:spPr>
        <p:txBody>
          <a:bodyPr/>
          <a:lstStyle>
            <a:lvl1pPr>
              <a:defRPr/>
            </a:lvl1pPr>
          </a:lstStyle>
          <a:p>
            <a:fld id="{B6F15528-21DE-4FAA-801E-634DDDAF4B2B}" type="slidenum">
              <a:rPr lang="en-US" smtClean="0"/>
              <a:pPr/>
              <a:t>‹#›</a:t>
            </a:fld>
            <a:endParaRPr lang="en-US"/>
          </a:p>
        </p:txBody>
      </p:sp>
      <p:sp>
        <p:nvSpPr>
          <p:cNvPr id="6" name="Rectangle 14"/>
          <p:cNvSpPr>
            <a:spLocks noGrp="1" noChangeArrowheads="1"/>
          </p:cNvSpPr>
          <p:nvPr>
            <p:ph type="ftr" sz="quarter" idx="12"/>
          </p:nvPr>
        </p:nvSpPr>
        <p:spPr>
          <a:ln/>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fld id="{1D8BD707-D9CF-40AE-B4C6-C98DA3205C09}" type="datetimeFigureOut">
              <a:rPr lang="en-US" smtClean="0"/>
              <a:pPr/>
              <a:t>10/1/2009</a:t>
            </a:fld>
            <a:endParaRPr lang="en-US"/>
          </a:p>
        </p:txBody>
      </p:sp>
      <p:sp>
        <p:nvSpPr>
          <p:cNvPr id="6" name="Rectangle 3"/>
          <p:cNvSpPr>
            <a:spLocks noGrp="1" noChangeArrowheads="1"/>
          </p:cNvSpPr>
          <p:nvPr>
            <p:ph type="sldNum" sz="quarter" idx="11"/>
          </p:nvPr>
        </p:nvSpPr>
        <p:spPr>
          <a:ln/>
        </p:spPr>
        <p:txBody>
          <a:bodyPr/>
          <a:lstStyle>
            <a:lvl1pPr>
              <a:defRPr/>
            </a:lvl1pPr>
          </a:lstStyle>
          <a:p>
            <a:fld id="{B6F15528-21DE-4FAA-801E-634DDDAF4B2B}" type="slidenum">
              <a:rPr lang="en-US" smtClean="0"/>
              <a:pPr/>
              <a:t>‹#›</a:t>
            </a:fld>
            <a:endParaRPr lang="en-US"/>
          </a:p>
        </p:txBody>
      </p:sp>
      <p:sp>
        <p:nvSpPr>
          <p:cNvPr id="7" name="Rectangle 14"/>
          <p:cNvSpPr>
            <a:spLocks noGrp="1" noChangeArrowheads="1"/>
          </p:cNvSpPr>
          <p:nvPr>
            <p:ph type="ftr" sz="quarter" idx="12"/>
          </p:nvPr>
        </p:nvSpPr>
        <p:spPr>
          <a:ln/>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a:ln/>
        </p:spPr>
        <p:txBody>
          <a:bodyPr/>
          <a:lstStyle>
            <a:lvl1pPr>
              <a:defRPr/>
            </a:lvl1pPr>
          </a:lstStyle>
          <a:p>
            <a:fld id="{1D8BD707-D9CF-40AE-B4C6-C98DA3205C09}" type="datetimeFigureOut">
              <a:rPr lang="en-US" smtClean="0"/>
              <a:pPr/>
              <a:t>10/1/2009</a:t>
            </a:fld>
            <a:endParaRPr lang="en-US"/>
          </a:p>
        </p:txBody>
      </p:sp>
      <p:sp>
        <p:nvSpPr>
          <p:cNvPr id="8" name="Rectangle 3"/>
          <p:cNvSpPr>
            <a:spLocks noGrp="1" noChangeArrowheads="1"/>
          </p:cNvSpPr>
          <p:nvPr>
            <p:ph type="sldNum" sz="quarter" idx="11"/>
          </p:nvPr>
        </p:nvSpPr>
        <p:spPr>
          <a:ln/>
        </p:spPr>
        <p:txBody>
          <a:bodyPr/>
          <a:lstStyle>
            <a:lvl1pPr>
              <a:defRPr/>
            </a:lvl1pPr>
          </a:lstStyle>
          <a:p>
            <a:fld id="{B6F15528-21DE-4FAA-801E-634DDDAF4B2B}" type="slidenum">
              <a:rPr lang="en-US" smtClean="0"/>
              <a:pPr/>
              <a:t>‹#›</a:t>
            </a:fld>
            <a:endParaRPr lang="en-US"/>
          </a:p>
        </p:txBody>
      </p:sp>
      <p:sp>
        <p:nvSpPr>
          <p:cNvPr id="9" name="Rectangle 14"/>
          <p:cNvSpPr>
            <a:spLocks noGrp="1" noChangeArrowheads="1"/>
          </p:cNvSpPr>
          <p:nvPr>
            <p:ph type="ftr" sz="quarter" idx="12"/>
          </p:nvPr>
        </p:nvSpPr>
        <p:spPr>
          <a:ln/>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a:ln/>
        </p:spPr>
        <p:txBody>
          <a:bodyPr/>
          <a:lstStyle>
            <a:lvl1pPr>
              <a:defRPr/>
            </a:lvl1pPr>
          </a:lstStyle>
          <a:p>
            <a:fld id="{1D8BD707-D9CF-40AE-B4C6-C98DA3205C09}" type="datetimeFigureOut">
              <a:rPr lang="en-US" smtClean="0"/>
              <a:pPr/>
              <a:t>10/1/2009</a:t>
            </a:fld>
            <a:endParaRPr lang="en-US"/>
          </a:p>
        </p:txBody>
      </p:sp>
      <p:sp>
        <p:nvSpPr>
          <p:cNvPr id="4" name="Rectangle 3"/>
          <p:cNvSpPr>
            <a:spLocks noGrp="1" noChangeArrowheads="1"/>
          </p:cNvSpPr>
          <p:nvPr>
            <p:ph type="sldNum" sz="quarter" idx="11"/>
          </p:nvPr>
        </p:nvSpPr>
        <p:spPr>
          <a:ln/>
        </p:spPr>
        <p:txBody>
          <a:bodyPr/>
          <a:lstStyle>
            <a:lvl1pPr>
              <a:defRPr/>
            </a:lvl1pPr>
          </a:lstStyle>
          <a:p>
            <a:fld id="{B6F15528-21DE-4FAA-801E-634DDDAF4B2B}" type="slidenum">
              <a:rPr lang="en-US" smtClean="0"/>
              <a:pPr/>
              <a:t>‹#›</a:t>
            </a:fld>
            <a:endParaRPr lang="en-US"/>
          </a:p>
        </p:txBody>
      </p:sp>
      <p:sp>
        <p:nvSpPr>
          <p:cNvPr id="5" name="Rectangle 14"/>
          <p:cNvSpPr>
            <a:spLocks noGrp="1" noChangeArrowheads="1"/>
          </p:cNvSpPr>
          <p:nvPr>
            <p:ph type="ftr" sz="quarter" idx="12"/>
          </p:nvPr>
        </p:nvSpPr>
        <p:spPr>
          <a:ln/>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fld id="{1D8BD707-D9CF-40AE-B4C6-C98DA3205C09}" type="datetimeFigureOut">
              <a:rPr lang="en-US" smtClean="0"/>
              <a:pPr/>
              <a:t>10/1/2009</a:t>
            </a:fld>
            <a:endParaRPr lang="en-US"/>
          </a:p>
        </p:txBody>
      </p:sp>
      <p:sp>
        <p:nvSpPr>
          <p:cNvPr id="3" name="Rectangle 3"/>
          <p:cNvSpPr>
            <a:spLocks noGrp="1" noChangeArrowheads="1"/>
          </p:cNvSpPr>
          <p:nvPr>
            <p:ph type="sldNum" sz="quarter" idx="11"/>
          </p:nvPr>
        </p:nvSpPr>
        <p:spPr>
          <a:ln/>
        </p:spPr>
        <p:txBody>
          <a:bodyPr/>
          <a:lstStyle>
            <a:lvl1pPr>
              <a:defRPr/>
            </a:lvl1pPr>
          </a:lstStyle>
          <a:p>
            <a:fld id="{B6F15528-21DE-4FAA-801E-634DDDAF4B2B}" type="slidenum">
              <a:rPr lang="en-US" smtClean="0"/>
              <a:pPr/>
              <a:t>‹#›</a:t>
            </a:fld>
            <a:endParaRPr lang="en-US"/>
          </a:p>
        </p:txBody>
      </p:sp>
      <p:sp>
        <p:nvSpPr>
          <p:cNvPr id="4" name="Rectangle 14"/>
          <p:cNvSpPr>
            <a:spLocks noGrp="1" noChangeArrowheads="1"/>
          </p:cNvSpPr>
          <p:nvPr>
            <p:ph type="ftr" sz="quarter" idx="12"/>
          </p:nvPr>
        </p:nvSpPr>
        <p:spPr>
          <a:ln/>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fld id="{1D8BD707-D9CF-40AE-B4C6-C98DA3205C09}" type="datetimeFigureOut">
              <a:rPr lang="en-US" smtClean="0"/>
              <a:pPr/>
              <a:t>10/1/2009</a:t>
            </a:fld>
            <a:endParaRPr lang="en-US"/>
          </a:p>
        </p:txBody>
      </p:sp>
      <p:sp>
        <p:nvSpPr>
          <p:cNvPr id="6" name="Rectangle 3"/>
          <p:cNvSpPr>
            <a:spLocks noGrp="1" noChangeArrowheads="1"/>
          </p:cNvSpPr>
          <p:nvPr>
            <p:ph type="sldNum" sz="quarter" idx="11"/>
          </p:nvPr>
        </p:nvSpPr>
        <p:spPr>
          <a:ln/>
        </p:spPr>
        <p:txBody>
          <a:bodyPr/>
          <a:lstStyle>
            <a:lvl1pPr>
              <a:defRPr/>
            </a:lvl1pPr>
          </a:lstStyle>
          <a:p>
            <a:fld id="{B6F15528-21DE-4FAA-801E-634DDDAF4B2B}" type="slidenum">
              <a:rPr lang="en-US" smtClean="0"/>
              <a:pPr/>
              <a:t>‹#›</a:t>
            </a:fld>
            <a:endParaRPr lang="en-US"/>
          </a:p>
        </p:txBody>
      </p:sp>
      <p:sp>
        <p:nvSpPr>
          <p:cNvPr id="7" name="Rectangle 14"/>
          <p:cNvSpPr>
            <a:spLocks noGrp="1" noChangeArrowheads="1"/>
          </p:cNvSpPr>
          <p:nvPr>
            <p:ph type="ftr" sz="quarter" idx="12"/>
          </p:nvPr>
        </p:nvSpPr>
        <p:spPr>
          <a:ln/>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fld id="{1D8BD707-D9CF-40AE-B4C6-C98DA3205C09}" type="datetimeFigureOut">
              <a:rPr lang="en-US" smtClean="0"/>
              <a:pPr/>
              <a:t>10/1/2009</a:t>
            </a:fld>
            <a:endParaRPr lang="en-US"/>
          </a:p>
        </p:txBody>
      </p:sp>
      <p:sp>
        <p:nvSpPr>
          <p:cNvPr id="6" name="Rectangle 3"/>
          <p:cNvSpPr>
            <a:spLocks noGrp="1" noChangeArrowheads="1"/>
          </p:cNvSpPr>
          <p:nvPr>
            <p:ph type="sldNum" sz="quarter" idx="11"/>
          </p:nvPr>
        </p:nvSpPr>
        <p:spPr>
          <a:ln/>
        </p:spPr>
        <p:txBody>
          <a:bodyPr/>
          <a:lstStyle>
            <a:lvl1pPr>
              <a:defRPr/>
            </a:lvl1pPr>
          </a:lstStyle>
          <a:p>
            <a:fld id="{B6F15528-21DE-4FAA-801E-634DDDAF4B2B}" type="slidenum">
              <a:rPr lang="en-US" smtClean="0"/>
              <a:pPr/>
              <a:t>‹#›</a:t>
            </a:fld>
            <a:endParaRPr lang="en-US"/>
          </a:p>
        </p:txBody>
      </p:sp>
      <p:sp>
        <p:nvSpPr>
          <p:cNvPr id="7" name="Rectangle 14"/>
          <p:cNvSpPr>
            <a:spLocks noGrp="1" noChangeArrowheads="1"/>
          </p:cNvSpPr>
          <p:nvPr>
            <p:ph type="ftr" sz="quarter" idx="12"/>
          </p:nvPr>
        </p:nvSpPr>
        <p:spPr>
          <a:ln/>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dt" sz="half" idx="2"/>
          </p:nvPr>
        </p:nvSpPr>
        <p:spPr bwMode="auto">
          <a:xfrm>
            <a:off x="457200" y="625157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fld id="{1D8BD707-D9CF-40AE-B4C6-C98DA3205C09}" type="datetimeFigureOut">
              <a:rPr lang="en-US" smtClean="0"/>
              <a:pPr/>
              <a:t>10/1/2009</a:t>
            </a:fld>
            <a:endParaRPr lang="en-US"/>
          </a:p>
        </p:txBody>
      </p:sp>
      <p:sp>
        <p:nvSpPr>
          <p:cNvPr id="6147" name="Rectangle 3"/>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fld id="{B6F15528-21DE-4FAA-801E-634DDDAF4B2B}" type="slidenum">
              <a:rPr lang="en-US" smtClean="0"/>
              <a:pPr/>
              <a:t>‹#›</a:t>
            </a:fld>
            <a:endParaRPr lang="en-US"/>
          </a:p>
        </p:txBody>
      </p:sp>
      <p:grpSp>
        <p:nvGrpSpPr>
          <p:cNvPr id="2" name="Group 4"/>
          <p:cNvGrpSpPr>
            <a:grpSpLocks/>
          </p:cNvGrpSpPr>
          <p:nvPr/>
        </p:nvGrpSpPr>
        <p:grpSpPr bwMode="auto">
          <a:xfrm>
            <a:off x="0" y="0"/>
            <a:ext cx="9140825" cy="6850063"/>
            <a:chOff x="0" y="0"/>
            <a:chExt cx="5758" cy="4315"/>
          </a:xfrm>
        </p:grpSpPr>
        <p:grpSp>
          <p:nvGrpSpPr>
            <p:cNvPr id="3" name="Group 5"/>
            <p:cNvGrpSpPr>
              <a:grpSpLocks/>
            </p:cNvGrpSpPr>
            <p:nvPr userDrawn="1"/>
          </p:nvGrpSpPr>
          <p:grpSpPr bwMode="auto">
            <a:xfrm>
              <a:off x="1728" y="2230"/>
              <a:ext cx="4027" cy="2085"/>
              <a:chOff x="1728" y="2230"/>
              <a:chExt cx="4027" cy="2085"/>
            </a:xfrm>
          </p:grpSpPr>
          <p:sp>
            <p:nvSpPr>
              <p:cNvPr id="6150" name="Freeform 6"/>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defRPr/>
                </a:pPr>
                <a:endParaRPr lang="en-US"/>
              </a:p>
            </p:txBody>
          </p:sp>
          <p:sp>
            <p:nvSpPr>
              <p:cNvPr id="6151" name="Freeform 7"/>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defRPr/>
                </a:pPr>
                <a:endParaRPr lang="en-US"/>
              </a:p>
            </p:txBody>
          </p:sp>
          <p:sp>
            <p:nvSpPr>
              <p:cNvPr id="6152" name="Freeform 8"/>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defRPr/>
                </a:pPr>
                <a:endParaRPr lang="en-US"/>
              </a:p>
            </p:txBody>
          </p:sp>
          <p:sp>
            <p:nvSpPr>
              <p:cNvPr id="6153" name="Freeform 9"/>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a:defRPr/>
                </a:pPr>
                <a:endParaRPr lang="en-US"/>
              </a:p>
            </p:txBody>
          </p:sp>
          <p:sp>
            <p:nvSpPr>
              <p:cNvPr id="6154" name="Freeform 10"/>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defRPr/>
                </a:pPr>
                <a:endParaRPr lang="en-US"/>
              </a:p>
            </p:txBody>
          </p:sp>
        </p:grpSp>
        <p:sp>
          <p:nvSpPr>
            <p:cNvPr id="6155" name="Freeform 11"/>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6156" name="Freeform 12"/>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grpSp>
      <p:sp>
        <p:nvSpPr>
          <p:cNvPr id="6157" name="Rectangle 13"/>
          <p:cNvSpPr>
            <a:spLocks noGrp="1" noRot="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58" name="Rectangle 14"/>
          <p:cNvSpPr>
            <a:spLocks noGrp="1" noChangeArrowheads="1"/>
          </p:cNvSpPr>
          <p:nvPr>
            <p:ph type="ftr" sz="quarter" idx="3"/>
          </p:nvPr>
        </p:nvSpPr>
        <p:spPr bwMode="auto">
          <a:xfrm>
            <a:off x="3124200" y="6248400"/>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Arial" charset="0"/>
              </a:defRPr>
            </a:lvl1pPr>
          </a:lstStyle>
          <a:p>
            <a:endParaRPr lang="en-US"/>
          </a:p>
        </p:txBody>
      </p:sp>
      <p:sp>
        <p:nvSpPr>
          <p:cNvPr id="6159" name="Rectangle 15"/>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txStyles>
    <p:titleStyle>
      <a:lvl1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2pPr>
      <a:lvl3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3pPr>
      <a:lvl4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4pPr>
      <a:lvl5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5pPr>
      <a:lvl6pPr marL="457200"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6pPr>
      <a:lvl7pPr marL="914400"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7pPr>
      <a:lvl8pPr marL="1371600"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8pPr>
      <a:lvl9pPr marL="1828800"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9pPr>
    </p:titleStyle>
    <p:bodyStyle>
      <a:lvl1pPr marL="342900" indent="-342900" algn="l" rtl="0" eaLnBrk="1" fontAlgn="base" hangingPunct="1">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Clr>
          <a:schemeClr val="accent2"/>
        </a:buClr>
        <a:buSzPct val="7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1" fontAlgn="base" hangingPunct="1">
        <a:spcBef>
          <a:spcPct val="20000"/>
        </a:spcBef>
        <a:spcAft>
          <a:spcPct val="0"/>
        </a:spcAft>
        <a:buClr>
          <a:schemeClr val="tx2"/>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1" fontAlgn="base" hangingPunct="1">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Grp="1" noChangeArrowheads="1"/>
          </p:cNvSpPr>
          <p:nvPr>
            <p:ph type="ctrTitle" sz="quarter"/>
          </p:nvPr>
        </p:nvSpPr>
        <p:spPr>
          <a:xfrm>
            <a:off x="0" y="2425700"/>
            <a:ext cx="9144000" cy="1020763"/>
          </a:xfrm>
          <a:ln/>
        </p:spPr>
        <p:txBody>
          <a:bodyPr/>
          <a:lstStyle/>
          <a:p>
            <a:pPr>
              <a:lnSpc>
                <a:spcPct val="93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Lecture 5 </a:t>
            </a:r>
            <a:endParaRPr lang="en-GB" dirty="0"/>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Grp="1" noChangeArrowheads="1"/>
          </p:cNvSpPr>
          <p:nvPr>
            <p:ph type="title"/>
          </p:nvPr>
        </p:nvSpPr>
        <p:spPr>
          <a:xfrm>
            <a:off x="0" y="0"/>
            <a:ext cx="9145588" cy="687388"/>
          </a:xfrm>
          <a:ln/>
        </p:spPr>
        <p:txBody>
          <a:bodyPr>
            <a:normAutofit fontScale="90000"/>
          </a:bodyPr>
          <a:lstStyle/>
          <a:p>
            <a:pPr>
              <a:lnSpc>
                <a:spcPct val="93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Representing Negative Numbers</a:t>
            </a:r>
            <a:endParaRPr lang="en-GB" dirty="0"/>
          </a:p>
        </p:txBody>
      </p:sp>
      <p:sp>
        <p:nvSpPr>
          <p:cNvPr id="30722" name="Rectangle 2"/>
          <p:cNvSpPr>
            <a:spLocks noGrp="1" noChangeArrowheads="1"/>
          </p:cNvSpPr>
          <p:nvPr>
            <p:ph idx="1"/>
          </p:nvPr>
        </p:nvSpPr>
        <p:spPr>
          <a:xfrm>
            <a:off x="152400" y="838200"/>
            <a:ext cx="8840788" cy="5716588"/>
          </a:xfrm>
          <a:ln/>
        </p:spPr>
        <p:txBody>
          <a:bodyPr/>
          <a:lstStyle/>
          <a:p>
            <a:pPr algn="ctr">
              <a:tabLst>
                <a:tab pos="1889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GB" dirty="0"/>
          </a:p>
          <a:p>
            <a:pPr algn="ctr">
              <a:tabLst>
                <a:tab pos="1889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GB" dirty="0"/>
          </a:p>
          <a:p>
            <a:pPr algn="ctr">
              <a:tabLst>
                <a:tab pos="188913" algn="l"/>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Can use “+” and “-”, as usual.</a:t>
            </a:r>
          </a:p>
          <a:p>
            <a:pPr algn="ctr">
              <a:tabLst>
                <a:tab pos="1889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GB" dirty="0"/>
          </a:p>
          <a:p>
            <a:pPr algn="ctr">
              <a:tabLst>
                <a:tab pos="1889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GB" dirty="0"/>
          </a:p>
          <a:p>
            <a:pPr>
              <a:tabLst>
                <a:tab pos="1889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GB" dirty="0"/>
          </a:p>
          <a:p>
            <a:pPr>
              <a:tabLst>
                <a:tab pos="1889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GB" b="1" dirty="0"/>
          </a:p>
          <a:p>
            <a:pPr algn="ctr">
              <a:tabLst>
                <a:tab pos="188913" algn="l"/>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But requires extra symbols.  How can we use bits instead?</a:t>
            </a:r>
          </a:p>
        </p:txBody>
      </p:sp>
      <p:graphicFrame>
        <p:nvGraphicFramePr>
          <p:cNvPr id="30752" name="Group 32"/>
          <p:cNvGraphicFramePr>
            <a:graphicFrameLocks noGrp="1"/>
          </p:cNvGraphicFramePr>
          <p:nvPr/>
        </p:nvGraphicFramePr>
        <p:xfrm>
          <a:off x="3200400" y="2819400"/>
          <a:ext cx="2590800" cy="1371600"/>
        </p:xfrm>
        <a:graphic>
          <a:graphicData uri="http://schemas.openxmlformats.org/drawingml/2006/table">
            <a:tbl>
              <a:tblPr/>
              <a:tblGrid>
                <a:gridCol w="1295400"/>
                <a:gridCol w="1295400"/>
              </a:tblGrid>
              <a:tr h="277813">
                <a:tc>
                  <a:txBody>
                    <a:bodyPr/>
                    <a:lstStyle/>
                    <a:p>
                      <a:pPr marL="0" marR="0" lvl="0" indent="0" algn="ct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4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Decimal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4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Binary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9CCFF"/>
                    </a:solidFill>
                  </a:tcPr>
                </a:tc>
              </a:tr>
              <a:tr h="177800">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4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+17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4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+10001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76213">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4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-17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4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-10001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7162800" y="6397625"/>
            <a:ext cx="1905000" cy="457200"/>
          </a:xfrm>
        </p:spPr>
        <p:txBody>
          <a:bodyPr/>
          <a:lstStyle/>
          <a:p>
            <a:pPr>
              <a:defRPr/>
            </a:pPr>
            <a:r>
              <a:rPr lang="en-US"/>
              <a:t>1-</a:t>
            </a:r>
            <a:fld id="{C562184D-993D-4531-B7DB-F8902E9A0B80}" type="slidenum">
              <a:rPr lang="en-US"/>
              <a:pPr>
                <a:defRPr/>
              </a:pPr>
              <a:t>11</a:t>
            </a:fld>
            <a:endParaRPr lang="en-US"/>
          </a:p>
        </p:txBody>
      </p:sp>
      <p:sp>
        <p:nvSpPr>
          <p:cNvPr id="5" name="Rectangle 2"/>
          <p:cNvSpPr>
            <a:spLocks noGrp="1" noChangeArrowheads="1"/>
          </p:cNvSpPr>
          <p:nvPr>
            <p:ph type="title"/>
          </p:nvPr>
        </p:nvSpPr>
        <p:spPr>
          <a:xfrm>
            <a:off x="457200" y="152400"/>
            <a:ext cx="8305800" cy="1143000"/>
          </a:xfrm>
        </p:spPr>
        <p:txBody>
          <a:bodyPr/>
          <a:lstStyle/>
          <a:p>
            <a:pPr eaLnBrk="1" hangingPunct="1"/>
            <a:r>
              <a:rPr lang="en-US" b="0" dirty="0" smtClean="0"/>
              <a:t>Figure 1.21</a:t>
            </a:r>
            <a:r>
              <a:rPr lang="en-US" dirty="0" smtClean="0"/>
              <a:t>  Two’s complement notation systems</a:t>
            </a:r>
          </a:p>
        </p:txBody>
      </p:sp>
      <p:pic>
        <p:nvPicPr>
          <p:cNvPr id="6" name="Picture 4" descr="fig_01_21"/>
          <p:cNvPicPr preferRelativeResize="0">
            <a:picLocks noGrp="1" noChangeAspect="1" noChangeArrowheads="1"/>
          </p:cNvPicPr>
          <p:nvPr>
            <p:ph idx="1"/>
          </p:nvPr>
        </p:nvPicPr>
        <p:blipFill>
          <a:blip r:embed="rId2">
            <a:grayscl/>
          </a:blip>
          <a:srcRect/>
          <a:stretch>
            <a:fillRect/>
          </a:stretch>
        </p:blipFill>
        <p:spPr>
          <a:xfrm>
            <a:off x="1646238" y="1600200"/>
            <a:ext cx="5745162" cy="4699000"/>
          </a:xfr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p:nvPr>
        </p:nvSpPr>
        <p:spPr>
          <a:xfrm>
            <a:off x="0" y="0"/>
            <a:ext cx="9145588" cy="687388"/>
          </a:xfrm>
          <a:ln/>
        </p:spPr>
        <p:txBody>
          <a:bodyPr>
            <a:normAutofit fontScale="90000"/>
          </a:bodyPr>
          <a:lstStyle/>
          <a:p>
            <a:pPr>
              <a:lnSpc>
                <a:spcPct val="93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Two’s complement Notation</a:t>
            </a:r>
            <a:endParaRPr lang="en-GB" dirty="0"/>
          </a:p>
        </p:txBody>
      </p:sp>
      <p:sp>
        <p:nvSpPr>
          <p:cNvPr id="32770" name="Rectangle 2"/>
          <p:cNvSpPr>
            <a:spLocks noGrp="1" noChangeArrowheads="1"/>
          </p:cNvSpPr>
          <p:nvPr>
            <p:ph idx="1"/>
          </p:nvPr>
        </p:nvSpPr>
        <p:spPr>
          <a:xfrm>
            <a:off x="152400" y="838200"/>
            <a:ext cx="8839200" cy="533400"/>
          </a:xfrm>
          <a:ln/>
        </p:spPr>
        <p:txBody>
          <a:bodyPr>
            <a:normAutofit lnSpcReduction="10000"/>
          </a:bodyPr>
          <a:lstStyle/>
          <a:p>
            <a:pPr algn="ctr">
              <a:tabLst>
                <a:tab pos="188913" algn="l"/>
                <a:tab pos="911225" algn="l"/>
                <a:tab pos="1825625" algn="l"/>
                <a:tab pos="2740025" algn="l"/>
                <a:tab pos="3654425" algn="l"/>
                <a:tab pos="4568825" algn="l"/>
                <a:tab pos="5483225" algn="l"/>
                <a:tab pos="6397625" algn="l"/>
                <a:tab pos="7312025" algn="l"/>
                <a:tab pos="8226425" algn="l"/>
                <a:tab pos="9140825" algn="l"/>
                <a:tab pos="10055225" algn="l"/>
              </a:tabLst>
            </a:pPr>
            <a:r>
              <a:rPr lang="en-GB"/>
              <a:t>Invert all bits, then add 1.</a:t>
            </a:r>
          </a:p>
        </p:txBody>
      </p:sp>
      <p:graphicFrame>
        <p:nvGraphicFramePr>
          <p:cNvPr id="33009" name="Group 241"/>
          <p:cNvGraphicFramePr>
            <a:graphicFrameLocks noGrp="1"/>
          </p:cNvGraphicFramePr>
          <p:nvPr/>
        </p:nvGraphicFramePr>
        <p:xfrm>
          <a:off x="3124200" y="1524000"/>
          <a:ext cx="5410200" cy="5279136"/>
        </p:xfrm>
        <a:graphic>
          <a:graphicData uri="http://schemas.openxmlformats.org/drawingml/2006/table">
            <a:tbl>
              <a:tblPr/>
              <a:tblGrid>
                <a:gridCol w="1219200"/>
                <a:gridCol w="1747684"/>
                <a:gridCol w="1224116"/>
                <a:gridCol w="1219200"/>
              </a:tblGrid>
              <a:tr h="393700">
                <a:tc>
                  <a:txBody>
                    <a:bodyPr/>
                    <a:lstStyle/>
                    <a:p>
                      <a:pPr marL="0" marR="0" lvl="0" indent="0" algn="ct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dirty="0" smtClean="0">
                          <a:ln>
                            <a:noFill/>
                          </a:ln>
                          <a:solidFill>
                            <a:srgbClr val="000000"/>
                          </a:solidFill>
                          <a:effectLst/>
                          <a:latin typeface="Arial" charset="0"/>
                          <a:ea typeface="Lucida Sans Unicode" pitchFamily="34" charset="0"/>
                          <a:cs typeface="Lucida Sans Unicode" pitchFamily="34" charset="0"/>
                        </a:rPr>
                        <a:t>Decimal</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dirty="0" smtClean="0">
                          <a:ln>
                            <a:noFill/>
                          </a:ln>
                          <a:solidFill>
                            <a:srgbClr val="000000"/>
                          </a:solidFill>
                          <a:effectLst/>
                          <a:latin typeface="Arial" charset="0"/>
                          <a:ea typeface="Lucida Sans Unicode" pitchFamily="34" charset="0"/>
                          <a:cs typeface="Lucida Sans Unicode" pitchFamily="34" charset="0"/>
                        </a:rPr>
                        <a:t>Binary</a:t>
                      </a:r>
                    </a:p>
                    <a:p>
                      <a:pPr marL="0" marR="0" lvl="0" indent="0" algn="ct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1600" b="0" i="0" u="none" strike="noStrike" cap="none" normalizeH="0" baseline="0" dirty="0" smtClean="0">
                          <a:ln>
                            <a:noFill/>
                          </a:ln>
                          <a:solidFill>
                            <a:srgbClr val="000000"/>
                          </a:solidFill>
                          <a:effectLst/>
                          <a:latin typeface="Arial" charset="0"/>
                          <a:ea typeface="Lucida Sans Unicode" pitchFamily="34" charset="0"/>
                          <a:cs typeface="Lucida Sans Unicode" pitchFamily="34" charset="0"/>
                        </a:rPr>
                        <a:t>4-bit (1 bit sign + 3 bits magnitude)</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dirty="0" smtClean="0">
                          <a:ln>
                            <a:noFill/>
                          </a:ln>
                          <a:solidFill>
                            <a:srgbClr val="000000"/>
                          </a:solidFill>
                          <a:effectLst/>
                          <a:latin typeface="Arial" charset="0"/>
                          <a:ea typeface="Lucida Sans Unicode" pitchFamily="34" charset="0"/>
                          <a:cs typeface="Lucida Sans Unicode" pitchFamily="34" charset="0"/>
                        </a:rPr>
                        <a:t>Decimal</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dirty="0" smtClean="0">
                          <a:ln>
                            <a:noFill/>
                          </a:ln>
                          <a:solidFill>
                            <a:srgbClr val="000000"/>
                          </a:solidFill>
                          <a:effectLst/>
                          <a:latin typeface="Arial" charset="0"/>
                          <a:ea typeface="Lucida Sans Unicode" pitchFamily="34" charset="0"/>
                          <a:cs typeface="Lucida Sans Unicode" pitchFamily="34" charset="0"/>
                        </a:rPr>
                        <a:t>Binary</a:t>
                      </a:r>
                    </a:p>
                    <a:p>
                      <a:pPr marL="0" marR="0" lvl="0" indent="0" algn="ctr" defTabSz="457200" rtl="0" eaLnBrk="0" fontAlgn="base" latinLnBrk="0" hangingPunct="0">
                        <a:lnSpc>
                          <a:spcPct val="100000"/>
                        </a:lnSpc>
                        <a:spcBef>
                          <a:spcPct val="20000"/>
                        </a:spcBef>
                        <a:spcAft>
                          <a:spcPct val="0"/>
                        </a:spcAft>
                        <a:buClr>
                          <a:srgbClr val="000000"/>
                        </a:buClr>
                        <a:buSzPct val="80000"/>
                        <a:buFont typeface="Arial" charset="0"/>
                        <a:buNone/>
                        <a:tabLst/>
                        <a:defRPr/>
                      </a:pPr>
                      <a:r>
                        <a:rPr kumimoji="0" lang="en-US" sz="1600" b="0" i="0" u="none" strike="noStrike" cap="none" normalizeH="0" baseline="0" dirty="0" smtClean="0">
                          <a:ln>
                            <a:noFill/>
                          </a:ln>
                          <a:solidFill>
                            <a:srgbClr val="000000"/>
                          </a:solidFill>
                          <a:effectLst/>
                          <a:latin typeface="Arial" charset="0"/>
                          <a:ea typeface="Lucida Sans Unicode" pitchFamily="34" charset="0"/>
                          <a:cs typeface="Lucida Sans Unicode" pitchFamily="34" charset="0"/>
                        </a:rPr>
                        <a:t>4-bit (1 bit sign + 3 bits magnitude)</a:t>
                      </a:r>
                    </a:p>
                    <a:p>
                      <a:pPr marL="0" marR="0" lvl="0" indent="0" algn="ctr" defTabSz="457200" rtl="0" eaLnBrk="0" fontAlgn="base" latinLnBrk="0" hangingPunct="0">
                        <a:lnSpc>
                          <a:spcPct val="100000"/>
                        </a:lnSpc>
                        <a:spcBef>
                          <a:spcPct val="20000"/>
                        </a:spcBef>
                        <a:spcAft>
                          <a:spcPct val="0"/>
                        </a:spcAft>
                        <a:buClr>
                          <a:srgbClr val="000000"/>
                        </a:buClr>
                        <a:buSzPct val="80000"/>
                        <a:buFont typeface="Arial" charset="0"/>
                        <a:buNone/>
                        <a:tabLst/>
                      </a:pPr>
                      <a:endParaRPr kumimoji="0" lang="en-US" sz="1600" b="0" i="0" u="none" strike="noStrike" cap="none" normalizeH="0" baseline="0" dirty="0" smtClean="0">
                        <a:ln>
                          <a:noFill/>
                        </a:ln>
                        <a:solidFill>
                          <a:srgbClr val="000000"/>
                        </a:solidFill>
                        <a:effectLst/>
                        <a:latin typeface="Arial" charset="0"/>
                        <a:ea typeface="Lucida Sans Unicode" pitchFamily="34" charset="0"/>
                        <a:cs typeface="Lucida Sans Unicode" pitchFamily="34"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9CCFF"/>
                    </a:solidFill>
                  </a:tcPr>
                </a:tc>
              </a:tr>
              <a:tr h="393700">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dirty="0" smtClean="0">
                          <a:ln>
                            <a:noFill/>
                          </a:ln>
                          <a:solidFill>
                            <a:srgbClr val="000000"/>
                          </a:solidFill>
                          <a:effectLst/>
                          <a:latin typeface="Arial" charset="0"/>
                          <a:ea typeface="Lucida Sans Unicode" pitchFamily="34" charset="0"/>
                          <a:cs typeface="Lucida Sans Unicode" pitchFamily="34" charset="0"/>
                        </a:rPr>
                        <a:t>0000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dirty="0" smtClean="0">
                          <a:ln>
                            <a:noFill/>
                          </a:ln>
                          <a:solidFill>
                            <a:srgbClr val="000000"/>
                          </a:solidFill>
                          <a:effectLst/>
                          <a:latin typeface="Arial" charset="0"/>
                          <a:ea typeface="Lucida Sans Unicode" pitchFamily="34" charset="0"/>
                          <a:cs typeface="Lucida Sans Unicode" pitchFamily="34" charset="0"/>
                        </a:rPr>
                        <a:t>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endParaRPr kumimoji="0" lang="en-US" sz="2000" b="0" i="0" u="none" strike="noStrike" cap="none" normalizeH="0" baseline="0" dirty="0" smtClean="0">
                        <a:ln>
                          <a:noFill/>
                        </a:ln>
                        <a:solidFill>
                          <a:srgbClr val="000000"/>
                        </a:solidFill>
                        <a:effectLst/>
                        <a:latin typeface="Arial" charset="0"/>
                        <a:ea typeface="Lucida Sans Unicode" pitchFamily="34" charset="0"/>
                        <a:cs typeface="Lucida Sans Unicode"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3700">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0001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1111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3363">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0010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dirty="0" smtClean="0">
                          <a:ln>
                            <a:noFill/>
                          </a:ln>
                          <a:solidFill>
                            <a:srgbClr val="000000"/>
                          </a:solidFill>
                          <a:effectLst/>
                          <a:latin typeface="Arial" charset="0"/>
                          <a:ea typeface="Lucida Sans Unicode" pitchFamily="34" charset="0"/>
                          <a:cs typeface="Lucida Sans Unicode" pitchFamily="34" charset="0"/>
                        </a:rPr>
                        <a:t>1110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8750">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0011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1101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6863">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0100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1100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0">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0101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1011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4788">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0110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1010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7813">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0111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1001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7475">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endParaRPr kumimoji="0" lang="en-US" sz="2000" b="0" i="0" u="none" strike="noStrike" cap="none" normalizeH="0" baseline="0" smtClean="0">
                        <a:ln>
                          <a:noFill/>
                        </a:ln>
                        <a:solidFill>
                          <a:srgbClr val="000000"/>
                        </a:solidFill>
                        <a:effectLst/>
                        <a:latin typeface="Arial" charset="0"/>
                        <a:ea typeface="Lucida Sans Unicode" pitchFamily="34" charset="0"/>
                        <a:cs typeface="Lucida Sans Unicode"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endParaRPr kumimoji="0" lang="en-US" sz="2000" b="0" i="0" u="none" strike="noStrike" cap="none" normalizeH="0" baseline="0" smtClean="0">
                        <a:ln>
                          <a:noFill/>
                        </a:ln>
                        <a:solidFill>
                          <a:srgbClr val="000000"/>
                        </a:solidFill>
                        <a:effectLst/>
                        <a:latin typeface="Arial" charset="0"/>
                        <a:ea typeface="Lucida Sans Unicode" pitchFamily="34" charset="0"/>
                        <a:cs typeface="Lucida Sans Unicode"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smtClean="0">
                          <a:ln>
                            <a:noFill/>
                          </a:ln>
                          <a:solidFill>
                            <a:srgbClr val="000000"/>
                          </a:solidFill>
                          <a:effectLst/>
                          <a:latin typeface="Arial" charset="0"/>
                          <a:ea typeface="Lucida Sans Unicode" pitchFamily="34" charset="0"/>
                          <a:cs typeface="Lucida Sans Unicode" pitchFamily="34" charset="0"/>
                        </a:rPr>
                        <a:t>-8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457200" rtl="0" eaLnBrk="0" fontAlgn="base" latinLnBrk="0" hangingPunct="0">
                        <a:lnSpc>
                          <a:spcPct val="100000"/>
                        </a:lnSpc>
                        <a:spcBef>
                          <a:spcPct val="20000"/>
                        </a:spcBef>
                        <a:spcAft>
                          <a:spcPct val="0"/>
                        </a:spcAft>
                        <a:buClr>
                          <a:srgbClr val="000000"/>
                        </a:buClr>
                        <a:buSzPct val="80000"/>
                        <a:buFont typeface="Arial" charset="0"/>
                        <a:buNone/>
                        <a:tabLst/>
                      </a:pPr>
                      <a:r>
                        <a:rPr kumimoji="0" lang="en-US" sz="2000" b="0" i="0" u="none" strike="noStrike" cap="none" normalizeH="0" baseline="0" dirty="0" smtClean="0">
                          <a:ln>
                            <a:noFill/>
                          </a:ln>
                          <a:solidFill>
                            <a:srgbClr val="000000"/>
                          </a:solidFill>
                          <a:effectLst/>
                          <a:latin typeface="Arial" charset="0"/>
                          <a:ea typeface="Lucida Sans Unicode" pitchFamily="34" charset="0"/>
                          <a:cs typeface="Lucida Sans Unicode" pitchFamily="34" charset="0"/>
                        </a:rPr>
                        <a:t>1000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p:txBody>
          <a:bodyPr>
            <a:normAutofit fontScale="90000"/>
          </a:bodyPr>
          <a:lstStyle/>
          <a:p>
            <a:r>
              <a:rPr lang="en-US"/>
              <a:t>Two’s complement – it just works!</a:t>
            </a:r>
          </a:p>
        </p:txBody>
      </p:sp>
      <p:sp>
        <p:nvSpPr>
          <p:cNvPr id="182276" name="Text Box 4"/>
          <p:cNvSpPr txBox="1">
            <a:spLocks noChangeArrowheads="1"/>
          </p:cNvSpPr>
          <p:nvPr/>
        </p:nvSpPr>
        <p:spPr bwMode="auto">
          <a:xfrm>
            <a:off x="304800" y="1060450"/>
            <a:ext cx="4073525" cy="1544638"/>
          </a:xfrm>
          <a:prstGeom prst="rect">
            <a:avLst/>
          </a:prstGeom>
          <a:noFill/>
          <a:ln w="9525">
            <a:noFill/>
            <a:miter lim="800000"/>
            <a:headEnd/>
            <a:tailEnd/>
          </a:ln>
          <a:effectLst/>
        </p:spPr>
        <p:txBody>
          <a:bodyPr wrap="none">
            <a:spAutoFit/>
          </a:bodyPr>
          <a:lstStyle/>
          <a:p>
            <a:pPr>
              <a:spcBef>
                <a:spcPct val="20000"/>
              </a:spcBef>
            </a:pPr>
            <a:r>
              <a:rPr lang="en-GB" sz="2800">
                <a:latin typeface="Courier New" pitchFamily="49" charset="0"/>
              </a:rPr>
              <a:t>   </a:t>
            </a:r>
            <a:r>
              <a:rPr lang="en-GB" sz="2800">
                <a:solidFill>
                  <a:srgbClr val="000000"/>
                </a:solidFill>
                <a:latin typeface="Courier New" pitchFamily="49" charset="0"/>
              </a:rPr>
              <a:t>0011</a:t>
            </a:r>
            <a:r>
              <a:rPr lang="en-GB" sz="2800">
                <a:solidFill>
                  <a:srgbClr val="000000"/>
                </a:solidFill>
                <a:latin typeface="Arial" charset="0"/>
              </a:rPr>
              <a:t>	(3 decimal)</a:t>
            </a:r>
          </a:p>
          <a:p>
            <a:pPr>
              <a:spcBef>
                <a:spcPct val="20000"/>
              </a:spcBef>
            </a:pPr>
            <a:r>
              <a:rPr lang="en-GB" sz="2800" u="sng">
                <a:solidFill>
                  <a:srgbClr val="000000"/>
                </a:solidFill>
                <a:latin typeface="Courier New" pitchFamily="49" charset="0"/>
              </a:rPr>
              <a:t>+  0010</a:t>
            </a:r>
            <a:r>
              <a:rPr lang="en-GB" sz="2800">
                <a:solidFill>
                  <a:srgbClr val="000000"/>
                </a:solidFill>
                <a:latin typeface="Arial" charset="0"/>
              </a:rPr>
              <a:t>	(2 decimal)</a:t>
            </a:r>
          </a:p>
          <a:p>
            <a:pPr>
              <a:spcBef>
                <a:spcPct val="20000"/>
              </a:spcBef>
            </a:pPr>
            <a:r>
              <a:rPr lang="en-GB" sz="2800">
                <a:solidFill>
                  <a:srgbClr val="000000"/>
                </a:solidFill>
                <a:latin typeface="Courier New" pitchFamily="49" charset="0"/>
              </a:rPr>
              <a:t>=      </a:t>
            </a:r>
            <a:r>
              <a:rPr lang="en-GB" sz="2800">
                <a:solidFill>
                  <a:srgbClr val="000000"/>
                </a:solidFill>
                <a:latin typeface="Arial" charset="0"/>
              </a:rPr>
              <a:t>	(5 decimal ?)</a:t>
            </a:r>
            <a:endParaRPr lang="en-US" sz="2800">
              <a:solidFill>
                <a:srgbClr val="000000"/>
              </a:solidFill>
              <a:latin typeface="Arial" charset="0"/>
            </a:endParaRPr>
          </a:p>
        </p:txBody>
      </p:sp>
      <p:sp>
        <p:nvSpPr>
          <p:cNvPr id="182277" name="Text Box 5"/>
          <p:cNvSpPr txBox="1">
            <a:spLocks noChangeArrowheads="1"/>
          </p:cNvSpPr>
          <p:nvPr/>
        </p:nvSpPr>
        <p:spPr bwMode="auto">
          <a:xfrm>
            <a:off x="2362200" y="2971800"/>
            <a:ext cx="4192588" cy="1544638"/>
          </a:xfrm>
          <a:prstGeom prst="rect">
            <a:avLst/>
          </a:prstGeom>
          <a:noFill/>
          <a:ln w="9525">
            <a:noFill/>
            <a:miter lim="800000"/>
            <a:headEnd/>
            <a:tailEnd/>
          </a:ln>
          <a:effectLst/>
        </p:spPr>
        <p:txBody>
          <a:bodyPr wrap="none">
            <a:spAutoFit/>
          </a:bodyPr>
          <a:lstStyle/>
          <a:p>
            <a:pPr>
              <a:spcBef>
                <a:spcPct val="20000"/>
              </a:spcBef>
            </a:pPr>
            <a:r>
              <a:rPr lang="en-GB" sz="2800">
                <a:latin typeface="Courier New" pitchFamily="49" charset="0"/>
              </a:rPr>
              <a:t>   </a:t>
            </a:r>
            <a:r>
              <a:rPr lang="en-GB" sz="2800">
                <a:solidFill>
                  <a:srgbClr val="000000"/>
                </a:solidFill>
                <a:latin typeface="Courier New" pitchFamily="49" charset="0"/>
              </a:rPr>
              <a:t>1101</a:t>
            </a:r>
            <a:r>
              <a:rPr lang="en-GB" sz="2800">
                <a:solidFill>
                  <a:srgbClr val="000000"/>
                </a:solidFill>
                <a:latin typeface="Arial" charset="0"/>
              </a:rPr>
              <a:t>	(-3 decimal)</a:t>
            </a:r>
          </a:p>
          <a:p>
            <a:pPr>
              <a:spcBef>
                <a:spcPct val="20000"/>
              </a:spcBef>
            </a:pPr>
            <a:r>
              <a:rPr lang="en-GB" sz="2800" u="sng">
                <a:solidFill>
                  <a:srgbClr val="000000"/>
                </a:solidFill>
                <a:latin typeface="Courier New" pitchFamily="49" charset="0"/>
              </a:rPr>
              <a:t>+  1110</a:t>
            </a:r>
            <a:r>
              <a:rPr lang="en-GB" sz="2800">
                <a:solidFill>
                  <a:srgbClr val="000000"/>
                </a:solidFill>
                <a:latin typeface="Arial" charset="0"/>
              </a:rPr>
              <a:t>	(-2 decimal)</a:t>
            </a:r>
          </a:p>
          <a:p>
            <a:pPr>
              <a:spcBef>
                <a:spcPct val="20000"/>
              </a:spcBef>
            </a:pPr>
            <a:r>
              <a:rPr lang="en-GB" sz="2800">
                <a:solidFill>
                  <a:srgbClr val="000000"/>
                </a:solidFill>
                <a:latin typeface="Courier New" pitchFamily="49" charset="0"/>
              </a:rPr>
              <a:t>=      </a:t>
            </a:r>
            <a:r>
              <a:rPr lang="en-GB" sz="2800">
                <a:solidFill>
                  <a:srgbClr val="000000"/>
                </a:solidFill>
                <a:latin typeface="Arial" charset="0"/>
              </a:rPr>
              <a:t>	(-5 decimal ?)</a:t>
            </a:r>
            <a:endParaRPr lang="en-US" sz="2800">
              <a:solidFill>
                <a:srgbClr val="000000"/>
              </a:solidFill>
              <a:latin typeface="Arial" charset="0"/>
            </a:endParaRPr>
          </a:p>
        </p:txBody>
      </p:sp>
      <p:sp>
        <p:nvSpPr>
          <p:cNvPr id="182278" name="Text Box 6"/>
          <p:cNvSpPr txBox="1">
            <a:spLocks noChangeArrowheads="1"/>
          </p:cNvSpPr>
          <p:nvPr/>
        </p:nvSpPr>
        <p:spPr bwMode="auto">
          <a:xfrm>
            <a:off x="4724400" y="4800600"/>
            <a:ext cx="4073525" cy="1544638"/>
          </a:xfrm>
          <a:prstGeom prst="rect">
            <a:avLst/>
          </a:prstGeom>
          <a:noFill/>
          <a:ln w="9525">
            <a:noFill/>
            <a:miter lim="800000"/>
            <a:headEnd/>
            <a:tailEnd/>
          </a:ln>
          <a:effectLst/>
        </p:spPr>
        <p:txBody>
          <a:bodyPr wrap="none">
            <a:spAutoFit/>
          </a:bodyPr>
          <a:lstStyle/>
          <a:p>
            <a:pPr>
              <a:spcBef>
                <a:spcPct val="20000"/>
              </a:spcBef>
            </a:pPr>
            <a:r>
              <a:rPr lang="en-GB" sz="2800">
                <a:latin typeface="Courier New" pitchFamily="49" charset="0"/>
              </a:rPr>
              <a:t>   </a:t>
            </a:r>
            <a:r>
              <a:rPr lang="en-GB" sz="2800">
                <a:solidFill>
                  <a:srgbClr val="000000"/>
                </a:solidFill>
                <a:latin typeface="Courier New" pitchFamily="49" charset="0"/>
              </a:rPr>
              <a:t>0011</a:t>
            </a:r>
            <a:r>
              <a:rPr lang="en-GB" sz="2800">
                <a:solidFill>
                  <a:srgbClr val="000000"/>
                </a:solidFill>
                <a:latin typeface="Arial" charset="0"/>
              </a:rPr>
              <a:t>	(3 decimal)</a:t>
            </a:r>
          </a:p>
          <a:p>
            <a:pPr>
              <a:spcBef>
                <a:spcPct val="20000"/>
              </a:spcBef>
            </a:pPr>
            <a:r>
              <a:rPr lang="en-GB" sz="2800" u="sng">
                <a:solidFill>
                  <a:srgbClr val="000000"/>
                </a:solidFill>
                <a:latin typeface="Courier New" pitchFamily="49" charset="0"/>
              </a:rPr>
              <a:t>+  1110</a:t>
            </a:r>
            <a:r>
              <a:rPr lang="en-GB" sz="2800">
                <a:solidFill>
                  <a:srgbClr val="000000"/>
                </a:solidFill>
                <a:latin typeface="Arial" charset="0"/>
              </a:rPr>
              <a:t>	(-2 decimal)</a:t>
            </a:r>
          </a:p>
          <a:p>
            <a:pPr>
              <a:spcBef>
                <a:spcPct val="20000"/>
              </a:spcBef>
            </a:pPr>
            <a:r>
              <a:rPr lang="en-GB" sz="2800">
                <a:solidFill>
                  <a:srgbClr val="000000"/>
                </a:solidFill>
                <a:latin typeface="Courier New" pitchFamily="49" charset="0"/>
              </a:rPr>
              <a:t>=      </a:t>
            </a:r>
            <a:r>
              <a:rPr lang="en-GB" sz="2800">
                <a:solidFill>
                  <a:srgbClr val="000000"/>
                </a:solidFill>
                <a:latin typeface="Arial" charset="0"/>
              </a:rPr>
              <a:t>	(1 decimal ?)</a:t>
            </a:r>
            <a:endParaRPr lang="en-US" sz="2800">
              <a:solidFill>
                <a:srgbClr val="000000"/>
              </a:solidFill>
              <a:latin typeface="Arial" charset="0"/>
            </a:endParaRPr>
          </a:p>
        </p:txBody>
      </p:sp>
      <p:sp>
        <p:nvSpPr>
          <p:cNvPr id="182280" name="Text Box 8"/>
          <p:cNvSpPr txBox="1">
            <a:spLocks noChangeArrowheads="1"/>
          </p:cNvSpPr>
          <p:nvPr/>
        </p:nvSpPr>
        <p:spPr bwMode="auto">
          <a:xfrm>
            <a:off x="990600" y="2057400"/>
            <a:ext cx="1035050" cy="519113"/>
          </a:xfrm>
          <a:prstGeom prst="rect">
            <a:avLst/>
          </a:prstGeom>
          <a:noFill/>
          <a:ln w="9525">
            <a:noFill/>
            <a:miter lim="800000"/>
            <a:headEnd/>
            <a:tailEnd/>
          </a:ln>
          <a:effectLst/>
        </p:spPr>
        <p:txBody>
          <a:bodyPr wrap="none">
            <a:spAutoFit/>
          </a:bodyPr>
          <a:lstStyle/>
          <a:p>
            <a:r>
              <a:rPr lang="en-GB" sz="2800">
                <a:solidFill>
                  <a:srgbClr val="000000"/>
                </a:solidFill>
                <a:latin typeface="Courier New" pitchFamily="49" charset="0"/>
              </a:rPr>
              <a:t>0101</a:t>
            </a:r>
            <a:endParaRPr lang="en-US" sz="2800">
              <a:solidFill>
                <a:srgbClr val="000000"/>
              </a:solidFill>
              <a:latin typeface="Courier New" pitchFamily="49" charset="0"/>
            </a:endParaRPr>
          </a:p>
        </p:txBody>
      </p:sp>
      <p:sp>
        <p:nvSpPr>
          <p:cNvPr id="182281" name="Text Box 9"/>
          <p:cNvSpPr txBox="1">
            <a:spLocks noChangeArrowheads="1"/>
          </p:cNvSpPr>
          <p:nvPr/>
        </p:nvSpPr>
        <p:spPr bwMode="auto">
          <a:xfrm>
            <a:off x="2819400" y="3962400"/>
            <a:ext cx="1247775" cy="519113"/>
          </a:xfrm>
          <a:prstGeom prst="rect">
            <a:avLst/>
          </a:prstGeom>
          <a:noFill/>
          <a:ln w="9525">
            <a:noFill/>
            <a:miter lim="800000"/>
            <a:headEnd/>
            <a:tailEnd/>
          </a:ln>
          <a:effectLst/>
        </p:spPr>
        <p:txBody>
          <a:bodyPr wrap="none">
            <a:spAutoFit/>
          </a:bodyPr>
          <a:lstStyle/>
          <a:p>
            <a:r>
              <a:rPr lang="en-GB" sz="2800">
                <a:solidFill>
                  <a:srgbClr val="000000"/>
                </a:solidFill>
                <a:latin typeface="Courier New" pitchFamily="49" charset="0"/>
              </a:rPr>
              <a:t>11011</a:t>
            </a:r>
            <a:endParaRPr lang="en-US" sz="2800">
              <a:solidFill>
                <a:srgbClr val="000000"/>
              </a:solidFill>
              <a:latin typeface="Courier New" pitchFamily="49" charset="0"/>
            </a:endParaRPr>
          </a:p>
        </p:txBody>
      </p:sp>
      <p:sp>
        <p:nvSpPr>
          <p:cNvPr id="182282" name="Text Box 10"/>
          <p:cNvSpPr txBox="1">
            <a:spLocks noChangeArrowheads="1"/>
          </p:cNvSpPr>
          <p:nvPr/>
        </p:nvSpPr>
        <p:spPr bwMode="auto">
          <a:xfrm>
            <a:off x="5181600" y="5867400"/>
            <a:ext cx="1247775" cy="519113"/>
          </a:xfrm>
          <a:prstGeom prst="rect">
            <a:avLst/>
          </a:prstGeom>
          <a:noFill/>
          <a:ln w="9525">
            <a:noFill/>
            <a:miter lim="800000"/>
            <a:headEnd/>
            <a:tailEnd/>
          </a:ln>
          <a:effectLst/>
        </p:spPr>
        <p:txBody>
          <a:bodyPr wrap="none">
            <a:spAutoFit/>
          </a:bodyPr>
          <a:lstStyle/>
          <a:p>
            <a:r>
              <a:rPr lang="en-GB" sz="2800">
                <a:solidFill>
                  <a:srgbClr val="000000"/>
                </a:solidFill>
                <a:latin typeface="Courier New" pitchFamily="49" charset="0"/>
              </a:rPr>
              <a:t>10001</a:t>
            </a:r>
            <a:endParaRPr lang="en-US" sz="2800">
              <a:solidFill>
                <a:srgbClr val="000000"/>
              </a:solidFill>
              <a:latin typeface="Courier New" pitchFamily="49" charset="0"/>
            </a:endParaRPr>
          </a:p>
        </p:txBody>
      </p:sp>
      <p:sp>
        <p:nvSpPr>
          <p:cNvPr id="182283" name="Text Box 11"/>
          <p:cNvSpPr txBox="1">
            <a:spLocks noChangeArrowheads="1"/>
          </p:cNvSpPr>
          <p:nvPr/>
        </p:nvSpPr>
        <p:spPr bwMode="auto">
          <a:xfrm>
            <a:off x="2743200" y="3962400"/>
            <a:ext cx="449263" cy="519113"/>
          </a:xfrm>
          <a:prstGeom prst="rect">
            <a:avLst/>
          </a:prstGeom>
          <a:noFill/>
          <a:ln w="9525">
            <a:noFill/>
            <a:miter lim="800000"/>
            <a:headEnd/>
            <a:tailEnd/>
          </a:ln>
          <a:effectLst/>
        </p:spPr>
        <p:txBody>
          <a:bodyPr wrap="none">
            <a:spAutoFit/>
          </a:bodyPr>
          <a:lstStyle/>
          <a:p>
            <a:r>
              <a:rPr lang="en-US" sz="2800" b="1">
                <a:solidFill>
                  <a:schemeClr val="tx1"/>
                </a:solidFill>
                <a:latin typeface="Courier New" pitchFamily="49" charset="0"/>
                <a:sym typeface="Wingdings" pitchFamily="2" charset="2"/>
              </a:rPr>
              <a:t></a:t>
            </a:r>
          </a:p>
        </p:txBody>
      </p:sp>
      <p:sp>
        <p:nvSpPr>
          <p:cNvPr id="182284" name="Text Box 12"/>
          <p:cNvSpPr txBox="1">
            <a:spLocks noChangeArrowheads="1"/>
          </p:cNvSpPr>
          <p:nvPr/>
        </p:nvSpPr>
        <p:spPr bwMode="auto">
          <a:xfrm>
            <a:off x="5105400" y="5867400"/>
            <a:ext cx="449263" cy="519113"/>
          </a:xfrm>
          <a:prstGeom prst="rect">
            <a:avLst/>
          </a:prstGeom>
          <a:noFill/>
          <a:ln w="9525">
            <a:noFill/>
            <a:miter lim="800000"/>
            <a:headEnd/>
            <a:tailEnd/>
          </a:ln>
          <a:effectLst/>
        </p:spPr>
        <p:txBody>
          <a:bodyPr wrap="none">
            <a:spAutoFit/>
          </a:bodyPr>
          <a:lstStyle/>
          <a:p>
            <a:r>
              <a:rPr lang="en-US" sz="2800" b="1">
                <a:solidFill>
                  <a:schemeClr val="tx1"/>
                </a:solidFill>
                <a:latin typeface="Courier New" pitchFamily="49" charset="0"/>
                <a:sym typeface="Wingdings" pitchFamily="2" charset="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228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228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228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228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22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80" grpId="0"/>
      <p:bldP spid="182281" grpId="0"/>
      <p:bldP spid="182282" grpId="0"/>
      <p:bldP spid="182283" grpId="0"/>
      <p:bldP spid="18228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Grp="1" noChangeArrowheads="1"/>
          </p:cNvSpPr>
          <p:nvPr>
            <p:ph type="title"/>
          </p:nvPr>
        </p:nvSpPr>
        <p:spPr>
          <a:xfrm>
            <a:off x="0" y="0"/>
            <a:ext cx="9145588" cy="687388"/>
          </a:xfrm>
          <a:ln/>
        </p:spPr>
        <p:txBody>
          <a:bodyPr>
            <a:normAutofit fontScale="90000"/>
          </a:bodyPr>
          <a:lstStyle/>
          <a:p>
            <a:pPr>
              <a:lnSpc>
                <a:spcPct val="93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Problems with binary arithmetic </a:t>
            </a:r>
          </a:p>
        </p:txBody>
      </p:sp>
      <p:sp>
        <p:nvSpPr>
          <p:cNvPr id="33794" name="Rectangle 2"/>
          <p:cNvSpPr>
            <a:spLocks noGrp="1" noChangeArrowheads="1"/>
          </p:cNvSpPr>
          <p:nvPr>
            <p:ph idx="1"/>
          </p:nvPr>
        </p:nvSpPr>
        <p:spPr>
          <a:xfrm>
            <a:off x="152400" y="838200"/>
            <a:ext cx="8840788" cy="5867400"/>
          </a:xfrm>
          <a:ln/>
        </p:spPr>
        <p:txBody>
          <a:bodyPr/>
          <a:lstStyle/>
          <a:p>
            <a:pPr algn="ctr">
              <a:tabLst>
                <a:tab pos="188913" algn="l"/>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Fixed number of bits </a:t>
            </a:r>
            <a:r>
              <a:rPr lang="en-GB" dirty="0">
                <a:sym typeface="Symbol" pitchFamily="18" charset="2"/>
              </a:rPr>
              <a:t></a:t>
            </a:r>
            <a:r>
              <a:rPr lang="en-GB" dirty="0"/>
              <a:t> can go out of range.</a:t>
            </a:r>
          </a:p>
          <a:p>
            <a:pPr algn="ctr">
              <a:tabLst>
                <a:tab pos="1889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GB" dirty="0"/>
          </a:p>
          <a:p>
            <a:pPr>
              <a:lnSpc>
                <a:spcPct val="105000"/>
              </a:lnSpc>
              <a:buFont typeface="Courier New" pitchFamily="49" charset="0"/>
              <a:buNone/>
              <a:tabLst>
                <a:tab pos="188913" algn="l"/>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latin typeface="Courier New" pitchFamily="49" charset="0"/>
              </a:rPr>
              <a:t>			  0011   </a:t>
            </a:r>
            <a:r>
              <a:rPr lang="en-GB" dirty="0"/>
              <a:t>(3 decimal)</a:t>
            </a:r>
          </a:p>
          <a:p>
            <a:pPr>
              <a:lnSpc>
                <a:spcPct val="105000"/>
              </a:lnSpc>
              <a:buFont typeface="Courier New" pitchFamily="49" charset="0"/>
              <a:buNone/>
              <a:tabLst>
                <a:tab pos="188913" algn="l"/>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latin typeface="Courier New" pitchFamily="49" charset="0"/>
              </a:rPr>
              <a:t>			</a:t>
            </a:r>
            <a:r>
              <a:rPr lang="en-GB" u="sng" dirty="0">
                <a:latin typeface="Courier New" pitchFamily="49" charset="0"/>
              </a:rPr>
              <a:t>+ 0111</a:t>
            </a:r>
            <a:r>
              <a:rPr lang="en-GB" dirty="0">
                <a:latin typeface="Courier New" pitchFamily="49" charset="0"/>
              </a:rPr>
              <a:t>   </a:t>
            </a:r>
            <a:r>
              <a:rPr lang="en-GB" dirty="0"/>
              <a:t>(7 decimal)</a:t>
            </a:r>
          </a:p>
          <a:p>
            <a:pPr>
              <a:lnSpc>
                <a:spcPct val="105000"/>
              </a:lnSpc>
              <a:buFont typeface="Courier New" pitchFamily="49" charset="0"/>
              <a:buNone/>
              <a:tabLst>
                <a:tab pos="188913" algn="l"/>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latin typeface="Courier New" pitchFamily="49" charset="0"/>
              </a:rPr>
              <a:t>			= 1010   </a:t>
            </a:r>
            <a:r>
              <a:rPr lang="en-GB" dirty="0"/>
              <a:t>(-6 decimal???)</a:t>
            </a:r>
          </a:p>
          <a:p>
            <a:pPr algn="ctr">
              <a:tabLst>
                <a:tab pos="188913" algn="l"/>
                <a:tab pos="911225" algn="l"/>
                <a:tab pos="1825625" algn="l"/>
                <a:tab pos="2740025" algn="l"/>
                <a:tab pos="3654425" algn="l"/>
                <a:tab pos="4568825" algn="l"/>
                <a:tab pos="5483225" algn="l"/>
                <a:tab pos="6397625" algn="l"/>
                <a:tab pos="7312025" algn="l"/>
                <a:tab pos="8226425" algn="l"/>
                <a:tab pos="9140825" algn="l"/>
                <a:tab pos="10055225" algn="l"/>
              </a:tabLst>
            </a:pPr>
            <a:r>
              <a:rPr lang="en-GB" i="1" dirty="0" smtClean="0"/>
              <a:t>Overflow</a:t>
            </a:r>
            <a:r>
              <a:rPr lang="en-GB" dirty="0"/>
              <a:t>: When result can’t be represented within range of bits</a:t>
            </a:r>
            <a:r>
              <a:rPr lang="en-GB" dirty="0" smtClean="0"/>
              <a:t>.</a:t>
            </a:r>
          </a:p>
          <a:p>
            <a:pPr lvl="1">
              <a:tabLst>
                <a:tab pos="188913" algn="l"/>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smtClean="0"/>
              <a:t>Overflow occurs when the value that we compute cannot fit into the number of bits we have allocated for the result.</a:t>
            </a:r>
          </a:p>
          <a:p>
            <a:pPr lvl="1">
              <a:tabLst>
                <a:tab pos="188913" algn="l"/>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t>In addition, if operands have same sign and sum doesn’t.</a:t>
            </a:r>
          </a:p>
          <a:p>
            <a:pPr lvl="1">
              <a:tabLst>
                <a:tab pos="1889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US" dirty="0" smtClean="0"/>
          </a:p>
          <a:p>
            <a:pPr>
              <a:buNone/>
              <a:tabLst>
                <a:tab pos="1889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GB" dirty="0"/>
          </a:p>
        </p:txBody>
      </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Excess Notation</a:t>
            </a:r>
            <a:endParaRPr lang="en-US" dirty="0"/>
          </a:p>
        </p:txBody>
      </p:sp>
      <p:sp>
        <p:nvSpPr>
          <p:cNvPr id="3" name="Content Placeholder 2"/>
          <p:cNvSpPr>
            <a:spLocks noGrp="1"/>
          </p:cNvSpPr>
          <p:nvPr>
            <p:ph idx="1"/>
          </p:nvPr>
        </p:nvSpPr>
        <p:spPr/>
        <p:txBody>
          <a:bodyPr/>
          <a:lstStyle/>
          <a:p>
            <a:r>
              <a:rPr lang="en-US" dirty="0" smtClean="0"/>
              <a:t>Excess 8 notation indicates that the value for zero is the bit pattern for 8, that is 1000</a:t>
            </a:r>
          </a:p>
          <a:p>
            <a:endParaRPr lang="en-US" dirty="0" smtClean="0"/>
          </a:p>
          <a:p>
            <a:r>
              <a:rPr lang="en-US" dirty="0" smtClean="0"/>
              <a:t>The bit patterns are  4 bits long</a:t>
            </a:r>
          </a:p>
          <a:p>
            <a:pPr>
              <a:buNone/>
            </a:pPr>
            <a:endParaRPr lang="en-US" dirty="0" smtClean="0"/>
          </a:p>
          <a:p>
            <a:r>
              <a:rPr lang="en-US" dirty="0" smtClean="0"/>
              <a:t>Positive numbers are above it in order and negative numbers are below it in order. </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457200" y="152400"/>
            <a:ext cx="8305800" cy="1143000"/>
          </a:xfrm>
        </p:spPr>
        <p:txBody>
          <a:bodyPr/>
          <a:lstStyle/>
          <a:p>
            <a:pPr eaLnBrk="1" hangingPunct="1"/>
            <a:r>
              <a:rPr lang="en-US" b="0" smtClean="0"/>
              <a:t>Figure 1.24</a:t>
            </a:r>
            <a:r>
              <a:rPr lang="en-US" smtClean="0"/>
              <a:t>  An excess eight conversion table</a:t>
            </a:r>
          </a:p>
        </p:txBody>
      </p:sp>
      <p:pic>
        <p:nvPicPr>
          <p:cNvPr id="6" name="Picture 4" descr="fig_01_24"/>
          <p:cNvPicPr preferRelativeResize="0">
            <a:picLocks noGrp="1" noChangeAspect="1" noChangeArrowheads="1"/>
          </p:cNvPicPr>
          <p:nvPr>
            <p:ph idx="1"/>
          </p:nvPr>
        </p:nvPicPr>
        <p:blipFill>
          <a:blip r:embed="rId2">
            <a:grayscl/>
          </a:blip>
          <a:srcRect/>
          <a:stretch>
            <a:fillRect/>
          </a:stretch>
        </p:blipFill>
        <p:spPr>
          <a:xfrm>
            <a:off x="3141663" y="1676400"/>
            <a:ext cx="2527300" cy="4648200"/>
          </a:xfr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Excess Notation (continue)</a:t>
            </a:r>
            <a:endParaRPr lang="en-US" dirty="0"/>
          </a:p>
        </p:txBody>
      </p:sp>
      <p:sp>
        <p:nvSpPr>
          <p:cNvPr id="3" name="Content Placeholder 2"/>
          <p:cNvSpPr>
            <a:spLocks noGrp="1"/>
          </p:cNvSpPr>
          <p:nvPr>
            <p:ph idx="1"/>
          </p:nvPr>
        </p:nvSpPr>
        <p:spPr>
          <a:xfrm>
            <a:off x="457200" y="1600200"/>
            <a:ext cx="8229600" cy="4800600"/>
          </a:xfrm>
        </p:spPr>
        <p:txBody>
          <a:bodyPr/>
          <a:lstStyle/>
          <a:p>
            <a:r>
              <a:rPr lang="en-US" sz="2800" dirty="0" smtClean="0"/>
              <a:t>That is the zero point for Excess 128 notation is 128;  the zero point for excess 64 notation is 64; and so forth.</a:t>
            </a:r>
          </a:p>
          <a:p>
            <a:endParaRPr lang="en-US" sz="2800" dirty="0" smtClean="0"/>
          </a:p>
          <a:p>
            <a:r>
              <a:rPr lang="en-US" sz="2800" dirty="0" smtClean="0"/>
              <a:t>For example, let's say we want to determine the pattern for 15 in Excess 128 notation. </a:t>
            </a:r>
          </a:p>
          <a:p>
            <a:pPr>
              <a:buNone/>
            </a:pPr>
            <a:r>
              <a:rPr lang="en-US" sz="2800" dirty="0" smtClean="0"/>
              <a:t> </a:t>
            </a:r>
          </a:p>
          <a:p>
            <a:r>
              <a:rPr lang="en-US" sz="2800" dirty="0" smtClean="0"/>
              <a:t>The decimal number would be 128 + 15, or 143.  Therefore, the bit pattern would be 10001111. </a:t>
            </a:r>
            <a:endParaRPr lang="en-US" sz="2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Storing Fractions</a:t>
            </a:r>
            <a:endParaRPr lang="en-US" dirty="0"/>
          </a:p>
        </p:txBody>
      </p:sp>
      <p:sp>
        <p:nvSpPr>
          <p:cNvPr id="3" name="Content Placeholder 2"/>
          <p:cNvSpPr>
            <a:spLocks noGrp="1"/>
          </p:cNvSpPr>
          <p:nvPr>
            <p:ph idx="1"/>
          </p:nvPr>
        </p:nvSpPr>
        <p:spPr/>
        <p:txBody>
          <a:bodyPr/>
          <a:lstStyle/>
          <a:p>
            <a:r>
              <a:rPr lang="en-US" dirty="0" smtClean="0"/>
              <a:t>In contrast to storage of Integers the storage of fractions requires not only the representation of the magnitude by the radix point as well</a:t>
            </a:r>
          </a:p>
          <a:p>
            <a:endParaRPr lang="en-US" dirty="0" smtClean="0"/>
          </a:p>
          <a:p>
            <a:r>
              <a:rPr lang="en-US" dirty="0" smtClean="0"/>
              <a:t>A popular way of doing this is based on scientific notation called </a:t>
            </a:r>
            <a:r>
              <a:rPr lang="en-US" b="1" dirty="0" smtClean="0"/>
              <a:t>Floating-Point Notation</a:t>
            </a:r>
            <a:endParaRPr lang="en-US"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Binary Fractions (revisited)</a:t>
            </a:r>
            <a:endParaRPr lang="en-US" dirty="0"/>
          </a:p>
        </p:txBody>
      </p:sp>
      <p:sp>
        <p:nvSpPr>
          <p:cNvPr id="3" name="Content Placeholder 2"/>
          <p:cNvSpPr>
            <a:spLocks noGrp="1"/>
          </p:cNvSpPr>
          <p:nvPr>
            <p:ph idx="1"/>
          </p:nvPr>
        </p:nvSpPr>
        <p:spPr>
          <a:xfrm>
            <a:off x="457200" y="1600200"/>
            <a:ext cx="8229600" cy="5029200"/>
          </a:xfrm>
        </p:spPr>
        <p:txBody>
          <a:bodyPr/>
          <a:lstStyle/>
          <a:p>
            <a:r>
              <a:rPr lang="en-US" dirty="0" smtClean="0"/>
              <a:t>We use a radix point in the same role as the decimal point in decimal notation. That is, the digits to the left of the radix point represent the integer part of the value. The digits to the right represent the fractional part of the value.</a:t>
            </a:r>
          </a:p>
          <a:p>
            <a:r>
              <a:rPr lang="en-US" dirty="0" smtClean="0"/>
              <a:t>_  _  _  . _    _   _ </a:t>
            </a:r>
          </a:p>
          <a:p>
            <a:pPr>
              <a:buNone/>
            </a:pPr>
            <a:r>
              <a:rPr lang="en-US" dirty="0" smtClean="0"/>
              <a:t>  2</a:t>
            </a:r>
            <a:r>
              <a:rPr lang="en-US" baseline="30000" dirty="0" smtClean="0"/>
              <a:t>2</a:t>
            </a:r>
            <a:r>
              <a:rPr lang="en-US" dirty="0" smtClean="0"/>
              <a:t>  2</a:t>
            </a:r>
            <a:r>
              <a:rPr lang="en-US" baseline="30000" dirty="0" smtClean="0"/>
              <a:t>1</a:t>
            </a:r>
            <a:r>
              <a:rPr lang="en-US" dirty="0" smtClean="0"/>
              <a:t> 2</a:t>
            </a:r>
            <a:r>
              <a:rPr lang="en-US" baseline="30000" dirty="0" smtClean="0"/>
              <a:t>0</a:t>
            </a:r>
            <a:r>
              <a:rPr lang="en-US" dirty="0" smtClean="0"/>
              <a:t>   2</a:t>
            </a:r>
            <a:r>
              <a:rPr lang="en-US" baseline="30000" dirty="0" smtClean="0"/>
              <a:t>-1</a:t>
            </a:r>
            <a:r>
              <a:rPr lang="en-US" dirty="0" smtClean="0"/>
              <a:t> 2</a:t>
            </a:r>
            <a:r>
              <a:rPr lang="en-US" baseline="30000" dirty="0" smtClean="0"/>
              <a:t>-2</a:t>
            </a:r>
            <a:r>
              <a:rPr lang="en-US" dirty="0" smtClean="0"/>
              <a:t>  2</a:t>
            </a:r>
            <a:r>
              <a:rPr lang="en-US" baseline="30000" dirty="0" smtClean="0"/>
              <a:t>-3</a:t>
            </a:r>
            <a:r>
              <a:rPr lang="en-US" dirty="0" smtClean="0"/>
              <a:t>       </a:t>
            </a:r>
          </a:p>
          <a:p>
            <a:pPr>
              <a:buNone/>
            </a:pPr>
            <a:r>
              <a:rPr lang="en-US" dirty="0" smtClean="0"/>
              <a:t>Example:</a:t>
            </a:r>
          </a:p>
          <a:p>
            <a:pPr>
              <a:buNone/>
            </a:pPr>
            <a:r>
              <a:rPr lang="en-US" dirty="0" smtClean="0"/>
              <a:t> 101.101 is 5 5/8   and   101.01011 is 5 11/32</a:t>
            </a:r>
          </a:p>
          <a:p>
            <a:endParaRPr lang="en-US" dirty="0"/>
          </a:p>
        </p:txBody>
      </p:sp>
      <p:sp>
        <p:nvSpPr>
          <p:cNvPr id="4" name="Rectangle 3"/>
          <p:cNvSpPr/>
          <p:nvPr/>
        </p:nvSpPr>
        <p:spPr bwMode="auto">
          <a:xfrm>
            <a:off x="5105400" y="4419600"/>
            <a:ext cx="3048000" cy="990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US" dirty="0" smtClean="0"/>
              <a:t>2</a:t>
            </a:r>
            <a:r>
              <a:rPr lang="en-US" baseline="30000" dirty="0" smtClean="0"/>
              <a:t>-1</a:t>
            </a:r>
            <a:r>
              <a:rPr lang="en-US" dirty="0" smtClean="0"/>
              <a:t> = 1/2</a:t>
            </a:r>
            <a:br>
              <a:rPr lang="en-US" dirty="0" smtClean="0"/>
            </a:br>
            <a:r>
              <a:rPr lang="en-US" dirty="0" smtClean="0"/>
              <a:t>2</a:t>
            </a:r>
            <a:r>
              <a:rPr lang="en-US" baseline="30000" dirty="0" smtClean="0"/>
              <a:t>-2</a:t>
            </a:r>
            <a:r>
              <a:rPr lang="en-US" dirty="0" smtClean="0"/>
              <a:t> = 1/4</a:t>
            </a:r>
            <a:br>
              <a:rPr lang="en-US" dirty="0" smtClean="0"/>
            </a:br>
            <a:r>
              <a:rPr lang="en-US" dirty="0" smtClean="0"/>
              <a:t>2</a:t>
            </a:r>
            <a:r>
              <a:rPr lang="en-US" baseline="30000" dirty="0" smtClean="0"/>
              <a:t>-3</a:t>
            </a:r>
            <a:r>
              <a:rPr lang="en-US" dirty="0" smtClean="0"/>
              <a:t> = 1/8</a:t>
            </a:r>
            <a:endParaRPr kumimoji="0" lang="en-US" sz="1800" b="0" i="0" u="none" strike="noStrike" cap="none" normalizeH="0" baseline="0" dirty="0" smtClean="0">
              <a:ln>
                <a:noFill/>
              </a:ln>
              <a:solidFill>
                <a:schemeClr val="tx1"/>
              </a:solidFill>
              <a:effectLst/>
              <a:latin typeface="Garamond"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Content Placeholder 2"/>
          <p:cNvSpPr>
            <a:spLocks noGrp="1"/>
          </p:cNvSpPr>
          <p:nvPr>
            <p:ph idx="1"/>
          </p:nvPr>
        </p:nvSpPr>
        <p:spPr>
          <a:xfrm>
            <a:off x="457200" y="1600200"/>
            <a:ext cx="8229600" cy="4953000"/>
          </a:xfrm>
        </p:spPr>
        <p:txBody>
          <a:bodyPr/>
          <a:lstStyle/>
          <a:p>
            <a:pPr>
              <a:buNone/>
            </a:pPr>
            <a:r>
              <a:rPr lang="en-US" dirty="0" smtClean="0"/>
              <a:t>Sec 1.4 Representing Information as Bit Patterns</a:t>
            </a:r>
          </a:p>
          <a:p>
            <a:r>
              <a:rPr lang="en-US" dirty="0" smtClean="0"/>
              <a:t> Representing Text</a:t>
            </a:r>
          </a:p>
          <a:p>
            <a:r>
              <a:rPr lang="en-US" dirty="0" smtClean="0"/>
              <a:t>Representing Numeric Values</a:t>
            </a:r>
          </a:p>
          <a:p>
            <a:r>
              <a:rPr lang="en-US" dirty="0" smtClean="0"/>
              <a:t>Representing Images</a:t>
            </a:r>
          </a:p>
          <a:p>
            <a:pPr>
              <a:buNone/>
            </a:pPr>
            <a:endParaRPr lang="en-US" dirty="0" smtClean="0"/>
          </a:p>
          <a:p>
            <a:pPr>
              <a:buNone/>
            </a:pPr>
            <a:r>
              <a:rPr lang="en-US" dirty="0" smtClean="0"/>
              <a:t>Sec 1.6 Storing Integers</a:t>
            </a:r>
          </a:p>
          <a:p>
            <a:r>
              <a:rPr lang="en-US" dirty="0" smtClean="0"/>
              <a:t>Two’s Complement Notation</a:t>
            </a:r>
          </a:p>
          <a:p>
            <a:r>
              <a:rPr lang="en-US" dirty="0" smtClean="0"/>
              <a:t>Excess Notation</a:t>
            </a:r>
          </a:p>
          <a:p>
            <a:endParaRPr lang="en-US" dirty="0" smtClean="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Grp="1" noChangeArrowheads="1"/>
          </p:cNvSpPr>
          <p:nvPr>
            <p:ph type="title"/>
          </p:nvPr>
        </p:nvSpPr>
        <p:spPr>
          <a:xfrm>
            <a:off x="0" y="0"/>
            <a:ext cx="9145588" cy="687388"/>
          </a:xfrm>
          <a:ln/>
        </p:spPr>
        <p:txBody>
          <a:bodyPr/>
          <a:lstStyle/>
          <a:p>
            <a:pPr>
              <a:lnSpc>
                <a:spcPct val="93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Short Cut (Bin --- Decimal)</a:t>
            </a:r>
            <a:endParaRPr lang="en-GB" dirty="0"/>
          </a:p>
        </p:txBody>
      </p:sp>
      <p:sp>
        <p:nvSpPr>
          <p:cNvPr id="5" name="Rectangle 2"/>
          <p:cNvSpPr txBox="1">
            <a:spLocks noChangeArrowheads="1"/>
          </p:cNvSpPr>
          <p:nvPr/>
        </p:nvSpPr>
        <p:spPr bwMode="auto">
          <a:xfrm>
            <a:off x="152400" y="838200"/>
            <a:ext cx="8840788" cy="5715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457200" marR="0" lvl="0" indent="-457200" algn="l" defTabSz="914400" rtl="0" eaLnBrk="1" fontAlgn="base" latinLnBrk="0" hangingPunct="1">
              <a:lnSpc>
                <a:spcPct val="93000"/>
              </a:lnSpc>
              <a:spcBef>
                <a:spcPct val="20000"/>
              </a:spcBef>
              <a:spcAft>
                <a:spcPct val="0"/>
              </a:spcAft>
              <a:buClr>
                <a:schemeClr val="hlink"/>
              </a:buClr>
              <a:buSzPct val="70000"/>
              <a:buFont typeface="Wingdings" pitchFamily="2" charset="2"/>
              <a:buChar char="n"/>
              <a:tabLst>
                <a:tab pos="457200" algn="l"/>
                <a:tab pos="1179513" algn="l"/>
                <a:tab pos="2093913" algn="l"/>
                <a:tab pos="3008313" algn="l"/>
                <a:tab pos="3922713" algn="l"/>
                <a:tab pos="4837113" algn="l"/>
                <a:tab pos="5751513" algn="l"/>
                <a:tab pos="6665913" algn="l"/>
                <a:tab pos="7580313" algn="l"/>
                <a:tab pos="8494713" algn="l"/>
                <a:tab pos="9409113" algn="l"/>
                <a:tab pos="10323513" algn="l"/>
              </a:tabLst>
              <a:defRPr/>
            </a:pPr>
            <a:r>
              <a:rPr kumimoji="0" lang="en-GB"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Binary-to-decimal for the part after the point</a:t>
            </a:r>
          </a:p>
          <a:p>
            <a:pPr marL="793750" marR="0" lvl="1" indent="-331788" algn="l" defTabSz="914400" rtl="0" eaLnBrk="1" fontAlgn="base" latinLnBrk="0" hangingPunct="1">
              <a:lnSpc>
                <a:spcPct val="95000"/>
              </a:lnSpc>
              <a:spcBef>
                <a:spcPct val="20000"/>
              </a:spcBef>
              <a:spcAft>
                <a:spcPct val="0"/>
              </a:spcAft>
              <a:buClr>
                <a:schemeClr val="accent2"/>
              </a:buClr>
              <a:buSzPct val="70000"/>
              <a:buFont typeface="Arial" charset="0"/>
              <a:buAutoNum type="arabicPeriod"/>
              <a:tabLst>
                <a:tab pos="457200" algn="l"/>
                <a:tab pos="1179513" algn="l"/>
                <a:tab pos="2093913" algn="l"/>
                <a:tab pos="3008313" algn="l"/>
                <a:tab pos="3922713" algn="l"/>
                <a:tab pos="4837113" algn="l"/>
                <a:tab pos="5751513" algn="l"/>
                <a:tab pos="6665913" algn="l"/>
                <a:tab pos="7580313" algn="l"/>
                <a:tab pos="8494713" algn="l"/>
                <a:tab pos="9409113" algn="l"/>
                <a:tab pos="10323513" algn="l"/>
              </a:tabLst>
              <a:defRPr/>
            </a:pPr>
            <a:endParaRPr kumimoji="0" lang="en-GB"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ndParaRPr>
          </a:p>
          <a:p>
            <a:pPr marL="793750" marR="0" lvl="1" indent="-331788" algn="l" defTabSz="914400" rtl="0" eaLnBrk="1" fontAlgn="base" latinLnBrk="0" hangingPunct="1">
              <a:lnSpc>
                <a:spcPct val="95000"/>
              </a:lnSpc>
              <a:spcBef>
                <a:spcPct val="20000"/>
              </a:spcBef>
              <a:spcAft>
                <a:spcPct val="0"/>
              </a:spcAft>
              <a:buClr>
                <a:schemeClr val="accent2"/>
              </a:buClr>
              <a:buSzPct val="70000"/>
              <a:buFont typeface="Arial" charset="0"/>
              <a:buAutoNum type="arabicPeriod"/>
              <a:tabLst>
                <a:tab pos="457200" algn="l"/>
                <a:tab pos="1179513" algn="l"/>
                <a:tab pos="2093913" algn="l"/>
                <a:tab pos="3008313" algn="l"/>
                <a:tab pos="3922713" algn="l"/>
                <a:tab pos="4837113" algn="l"/>
                <a:tab pos="5751513" algn="l"/>
                <a:tab pos="6665913" algn="l"/>
                <a:tab pos="7580313" algn="l"/>
                <a:tab pos="8494713" algn="l"/>
                <a:tab pos="9409113" algn="l"/>
                <a:tab pos="10323513" algn="l"/>
              </a:tabLst>
              <a:defRPr/>
            </a:pPr>
            <a:r>
              <a:rPr kumimoji="0" lang="en-GB"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Convert binary digits as though there were no point.</a:t>
            </a:r>
          </a:p>
          <a:p>
            <a:pPr marL="793750" marR="0" lvl="1" indent="-331788" algn="l" defTabSz="914400" rtl="0" eaLnBrk="1" fontAlgn="base" latinLnBrk="0" hangingPunct="1">
              <a:lnSpc>
                <a:spcPct val="95000"/>
              </a:lnSpc>
              <a:spcBef>
                <a:spcPct val="20000"/>
              </a:spcBef>
              <a:spcAft>
                <a:spcPct val="0"/>
              </a:spcAft>
              <a:buClr>
                <a:schemeClr val="accent2"/>
              </a:buClr>
              <a:buSzPct val="70000"/>
              <a:buFont typeface="Arial" charset="0"/>
              <a:buAutoNum type="arabicPeriod"/>
              <a:tabLst>
                <a:tab pos="457200" algn="l"/>
                <a:tab pos="1179513" algn="l"/>
                <a:tab pos="2093913" algn="l"/>
                <a:tab pos="3008313" algn="l"/>
                <a:tab pos="3922713" algn="l"/>
                <a:tab pos="4837113" algn="l"/>
                <a:tab pos="5751513" algn="l"/>
                <a:tab pos="6665913" algn="l"/>
                <a:tab pos="7580313" algn="l"/>
                <a:tab pos="8494713" algn="l"/>
                <a:tab pos="9409113" algn="l"/>
                <a:tab pos="10323513" algn="l"/>
              </a:tabLst>
              <a:defRPr/>
            </a:pPr>
            <a:r>
              <a:rPr kumimoji="0" lang="en-GB"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Divide result by 2</a:t>
            </a:r>
            <a:r>
              <a:rPr kumimoji="0" lang="en-GB" sz="2800" b="0" i="0" u="none" strike="noStrike" kern="0" cap="none" spc="0" normalizeH="0" baseline="30000" noProof="0" dirty="0" smtClean="0">
                <a:ln>
                  <a:noFill/>
                </a:ln>
                <a:solidFill>
                  <a:schemeClr val="tx1"/>
                </a:solidFill>
                <a:effectLst>
                  <a:outerShdw blurRad="38100" dist="38100" dir="2700000" algn="tl">
                    <a:srgbClr val="000000"/>
                  </a:outerShdw>
                </a:effectLst>
                <a:uLnTx/>
                <a:uFillTx/>
                <a:latin typeface="+mn-lt"/>
              </a:rPr>
              <a:t>#bits</a:t>
            </a:r>
            <a:r>
              <a:rPr kumimoji="0" lang="en-GB"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 – e.g., if 7 bits converted, then divide by 2</a:t>
            </a:r>
            <a:r>
              <a:rPr kumimoji="0" lang="en-GB" sz="2800" b="0" i="0" u="none" strike="noStrike" kern="0" cap="none" spc="0" normalizeH="0" baseline="30000" noProof="0" dirty="0" smtClean="0">
                <a:ln>
                  <a:noFill/>
                </a:ln>
                <a:solidFill>
                  <a:schemeClr val="tx1"/>
                </a:solidFill>
                <a:effectLst>
                  <a:outerShdw blurRad="38100" dist="38100" dir="2700000" algn="tl">
                    <a:srgbClr val="000000"/>
                  </a:outerShdw>
                </a:effectLst>
                <a:uLnTx/>
                <a:uFillTx/>
                <a:latin typeface="+mn-lt"/>
              </a:rPr>
              <a:t>7</a:t>
            </a:r>
            <a:r>
              <a:rPr kumimoji="0" lang="en-GB"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 = 128.</a:t>
            </a:r>
          </a:p>
          <a:p>
            <a:pPr marL="457200" marR="0" lvl="0" indent="-457200" algn="l" defTabSz="914400" rtl="0" eaLnBrk="1" fontAlgn="base" latinLnBrk="0" hangingPunct="1">
              <a:lnSpc>
                <a:spcPct val="95000"/>
              </a:lnSpc>
              <a:spcBef>
                <a:spcPct val="20000"/>
              </a:spcBef>
              <a:spcAft>
                <a:spcPct val="0"/>
              </a:spcAft>
              <a:buClr>
                <a:schemeClr val="hlink"/>
              </a:buClr>
              <a:buSzPct val="70000"/>
              <a:buFont typeface="Wingdings" pitchFamily="2" charset="2"/>
              <a:buChar char="n"/>
              <a:tabLst>
                <a:tab pos="457200" algn="l"/>
                <a:tab pos="1179513" algn="l"/>
                <a:tab pos="2093913" algn="l"/>
                <a:tab pos="3008313" algn="l"/>
                <a:tab pos="3922713" algn="l"/>
                <a:tab pos="4837113" algn="l"/>
                <a:tab pos="5751513" algn="l"/>
                <a:tab pos="6665913" algn="l"/>
                <a:tab pos="7580313" algn="l"/>
                <a:tab pos="8494713" algn="l"/>
                <a:tab pos="9409113" algn="l"/>
                <a:tab pos="10323513" algn="l"/>
              </a:tabLst>
              <a:defRPr/>
            </a:pPr>
            <a:endParaRPr kumimoji="0" lang="en-GB"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457200" marR="0" lvl="0" indent="-457200" algn="l" defTabSz="914400" rtl="0" eaLnBrk="1" fontAlgn="base" latinLnBrk="0" hangingPunct="1">
              <a:lnSpc>
                <a:spcPct val="95000"/>
              </a:lnSpc>
              <a:spcBef>
                <a:spcPct val="20000"/>
              </a:spcBef>
              <a:spcAft>
                <a:spcPct val="0"/>
              </a:spcAft>
              <a:buClr>
                <a:schemeClr val="hlink"/>
              </a:buClr>
              <a:buSzPct val="70000"/>
              <a:buFont typeface="Wingdings" pitchFamily="2" charset="2"/>
              <a:buChar char="n"/>
              <a:tabLst>
                <a:tab pos="457200" algn="l"/>
                <a:tab pos="1179513" algn="l"/>
                <a:tab pos="2093913" algn="l"/>
                <a:tab pos="3008313" algn="l"/>
                <a:tab pos="3922713" algn="l"/>
                <a:tab pos="4837113" algn="l"/>
                <a:tab pos="5751513" algn="l"/>
                <a:tab pos="6665913" algn="l"/>
                <a:tab pos="7580313" algn="l"/>
                <a:tab pos="8494713" algn="l"/>
                <a:tab pos="9409113" algn="l"/>
                <a:tab pos="10323513" algn="l"/>
              </a:tabLst>
              <a:defRPr/>
            </a:pPr>
            <a:r>
              <a:rPr kumimoji="0" lang="en-GB"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E.g., .1101</a:t>
            </a:r>
          </a:p>
          <a:p>
            <a:pPr marL="793750" marR="0" lvl="1" indent="-331788" algn="l" defTabSz="914400" rtl="0" eaLnBrk="1" fontAlgn="base" latinLnBrk="0" hangingPunct="1">
              <a:lnSpc>
                <a:spcPct val="95000"/>
              </a:lnSpc>
              <a:spcBef>
                <a:spcPct val="20000"/>
              </a:spcBef>
              <a:spcAft>
                <a:spcPct val="0"/>
              </a:spcAft>
              <a:buClr>
                <a:schemeClr val="accent2"/>
              </a:buClr>
              <a:buSzPct val="70000"/>
              <a:buFont typeface="Arial" charset="0"/>
              <a:buChar char="–"/>
              <a:tabLst>
                <a:tab pos="457200" algn="l"/>
                <a:tab pos="1179513" algn="l"/>
                <a:tab pos="2093913" algn="l"/>
                <a:tab pos="3008313" algn="l"/>
                <a:tab pos="3922713" algn="l"/>
                <a:tab pos="4837113" algn="l"/>
                <a:tab pos="5751513" algn="l"/>
                <a:tab pos="6665913" algn="l"/>
                <a:tab pos="7580313" algn="l"/>
                <a:tab pos="8494713" algn="l"/>
                <a:tab pos="9409113" algn="l"/>
                <a:tab pos="10323513" algn="l"/>
              </a:tabLst>
              <a:defRPr/>
            </a:pPr>
            <a:r>
              <a:rPr kumimoji="0" lang="en-GB"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1101 = 13</a:t>
            </a:r>
          </a:p>
          <a:p>
            <a:pPr marL="793750" marR="0" lvl="1" indent="-331788" algn="l" defTabSz="914400" rtl="0" eaLnBrk="1" fontAlgn="base" latinLnBrk="0" hangingPunct="1">
              <a:lnSpc>
                <a:spcPct val="95000"/>
              </a:lnSpc>
              <a:spcBef>
                <a:spcPct val="20000"/>
              </a:spcBef>
              <a:spcAft>
                <a:spcPct val="0"/>
              </a:spcAft>
              <a:buClr>
                <a:schemeClr val="accent2"/>
              </a:buClr>
              <a:buSzPct val="70000"/>
              <a:buFont typeface="Arial" charset="0"/>
              <a:buChar char="–"/>
              <a:tabLst>
                <a:tab pos="457200" algn="l"/>
                <a:tab pos="1179513" algn="l"/>
                <a:tab pos="2093913" algn="l"/>
                <a:tab pos="3008313" algn="l"/>
                <a:tab pos="3922713" algn="l"/>
                <a:tab pos="4837113" algn="l"/>
                <a:tab pos="5751513" algn="l"/>
                <a:tab pos="6665913" algn="l"/>
                <a:tab pos="7580313" algn="l"/>
                <a:tab pos="8494713" algn="l"/>
                <a:tab pos="9409113" algn="l"/>
                <a:tab pos="10323513" algn="l"/>
              </a:tabLst>
              <a:defRPr/>
            </a:pPr>
            <a:r>
              <a:rPr kumimoji="0" lang="en-GB"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So, .1101 = 13 </a:t>
            </a:r>
            <a:r>
              <a:rPr kumimoji="0" lang="en-GB"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sym typeface="Symbol" pitchFamily="18" charset="2"/>
              </a:rPr>
              <a:t> 2</a:t>
            </a:r>
            <a:r>
              <a:rPr kumimoji="0" lang="en-GB" sz="2800" b="0" i="0" u="none" strike="noStrike" kern="0" cap="none" spc="0" normalizeH="0" baseline="30000" noProof="0" dirty="0" smtClean="0">
                <a:ln>
                  <a:noFill/>
                </a:ln>
                <a:solidFill>
                  <a:schemeClr val="tx1"/>
                </a:solidFill>
                <a:effectLst>
                  <a:outerShdw blurRad="38100" dist="38100" dir="2700000" algn="tl">
                    <a:srgbClr val="000000"/>
                  </a:outerShdw>
                </a:effectLst>
                <a:uLnTx/>
                <a:uFillTx/>
                <a:latin typeface="+mn-lt"/>
                <a:sym typeface="Symbol" pitchFamily="18" charset="2"/>
              </a:rPr>
              <a:t>4</a:t>
            </a:r>
            <a:r>
              <a:rPr kumimoji="0" lang="en-GB"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sym typeface="Symbol" pitchFamily="18" charset="2"/>
              </a:rPr>
              <a:t> = 13/16 = .8125</a:t>
            </a:r>
            <a:endParaRPr kumimoji="0" lang="en-GB" sz="2800" b="0" i="0" u="none" strike="noStrike" kern="0" cap="none" spc="0" normalizeH="0" baseline="30000" noProof="0" dirty="0">
              <a:ln>
                <a:noFill/>
              </a:ln>
              <a:solidFill>
                <a:schemeClr val="tx1"/>
              </a:solidFill>
              <a:effectLst>
                <a:outerShdw blurRad="38100" dist="38100" dir="2700000" algn="tl">
                  <a:srgbClr val="000000"/>
                </a:outerShdw>
              </a:effectLst>
              <a:uLnTx/>
              <a:uFillTx/>
              <a:latin typeface="+mn-lt"/>
              <a:sym typeface="Symbol" pitchFamily="18" charset="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a:xfrm>
            <a:off x="7162800" y="6705600"/>
            <a:ext cx="1905000" cy="457200"/>
          </a:xfrm>
        </p:spPr>
        <p:txBody>
          <a:bodyPr/>
          <a:lstStyle/>
          <a:p>
            <a:pPr>
              <a:defRPr/>
            </a:pPr>
            <a:r>
              <a:rPr lang="en-US" dirty="0"/>
              <a:t>1-</a:t>
            </a:r>
            <a:fld id="{F5F8E8E5-FA7E-422D-AA24-9592FD053BCB}" type="slidenum">
              <a:rPr lang="en-US"/>
              <a:pPr>
                <a:defRPr/>
              </a:pPr>
              <a:t>21</a:t>
            </a:fld>
            <a:endParaRPr lang="en-US" dirty="0"/>
          </a:p>
        </p:txBody>
      </p:sp>
      <p:sp>
        <p:nvSpPr>
          <p:cNvPr id="6" name="Rectangle 2"/>
          <p:cNvSpPr>
            <a:spLocks noGrp="1" noChangeArrowheads="1"/>
          </p:cNvSpPr>
          <p:nvPr>
            <p:ph type="title"/>
          </p:nvPr>
        </p:nvSpPr>
        <p:spPr>
          <a:xfrm>
            <a:off x="457200" y="460375"/>
            <a:ext cx="8305800" cy="1143000"/>
          </a:xfrm>
        </p:spPr>
        <p:txBody>
          <a:bodyPr/>
          <a:lstStyle/>
          <a:p>
            <a:pPr eaLnBrk="1" hangingPunct="1"/>
            <a:r>
              <a:rPr lang="en-US" b="0" smtClean="0"/>
              <a:t>Figure 1.26</a:t>
            </a:r>
            <a:r>
              <a:rPr lang="en-US" smtClean="0"/>
              <a:t>  Floating-point notation components</a:t>
            </a:r>
          </a:p>
        </p:txBody>
      </p:sp>
      <p:pic>
        <p:nvPicPr>
          <p:cNvPr id="7" name="Picture 4" descr="fig_01_26"/>
          <p:cNvPicPr preferRelativeResize="0">
            <a:picLocks noGrp="1" noChangeAspect="1" noChangeArrowheads="1"/>
          </p:cNvPicPr>
          <p:nvPr>
            <p:ph idx="1"/>
          </p:nvPr>
        </p:nvPicPr>
        <p:blipFill>
          <a:blip r:embed="rId2">
            <a:grayscl/>
          </a:blip>
          <a:srcRect/>
          <a:stretch>
            <a:fillRect/>
          </a:stretch>
        </p:blipFill>
        <p:spPr>
          <a:xfrm>
            <a:off x="758825" y="2374900"/>
            <a:ext cx="7853363" cy="3570288"/>
          </a:xfr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Look at Scientific Notation</a:t>
            </a:r>
            <a:endParaRPr lang="en-US" dirty="0"/>
          </a:p>
        </p:txBody>
      </p:sp>
      <p:graphicFrame>
        <p:nvGraphicFramePr>
          <p:cNvPr id="4" name="Content Placeholder 3"/>
          <p:cNvGraphicFramePr>
            <a:graphicFrameLocks noGrp="1"/>
          </p:cNvGraphicFramePr>
          <p:nvPr>
            <p:ph idx="1"/>
          </p:nvPr>
        </p:nvGraphicFramePr>
        <p:xfrm>
          <a:off x="762000" y="2667000"/>
          <a:ext cx="8077200" cy="2225040"/>
        </p:xfrm>
        <a:graphic>
          <a:graphicData uri="http://schemas.openxmlformats.org/drawingml/2006/table">
            <a:tbl>
              <a:tblPr firstRow="1" bandRow="1">
                <a:tableStyleId>{5C22544A-7EE6-4342-B048-85BDC9FD1C3A}</a:tableStyleId>
              </a:tblPr>
              <a:tblGrid>
                <a:gridCol w="2590800"/>
                <a:gridCol w="2743200"/>
                <a:gridCol w="2743200"/>
              </a:tblGrid>
              <a:tr h="370840">
                <a:tc>
                  <a:txBody>
                    <a:bodyPr/>
                    <a:lstStyle/>
                    <a:p>
                      <a:endParaRPr lang="en-US" dirty="0"/>
                    </a:p>
                  </a:txBody>
                  <a:tcPr marL="19050" marR="19050" marT="19050" marB="19050"/>
                </a:tc>
                <a:tc>
                  <a:txBody>
                    <a:bodyPr/>
                    <a:lstStyle/>
                    <a:p>
                      <a:endParaRPr lang="en-US" dirty="0"/>
                    </a:p>
                  </a:txBody>
                  <a:tcPr/>
                </a:tc>
                <a:tc>
                  <a:txBody>
                    <a:bodyPr/>
                    <a:lstStyle/>
                    <a:p>
                      <a:endParaRPr lang="en-US"/>
                    </a:p>
                  </a:txBody>
                  <a:tcPr/>
                </a:tc>
              </a:tr>
              <a:tr h="370840">
                <a:tc>
                  <a:txBody>
                    <a:bodyPr/>
                    <a:lstStyle/>
                    <a:p>
                      <a:r>
                        <a:rPr lang="en-US" b="1"/>
                        <a:t>Real</a:t>
                      </a:r>
                      <a:endParaRPr lang="en-US"/>
                    </a:p>
                  </a:txBody>
                  <a:tcPr marL="0" marR="0" marT="0" marB="0"/>
                </a:tc>
                <a:tc>
                  <a:txBody>
                    <a:bodyPr/>
                    <a:lstStyle/>
                    <a:p>
                      <a:r>
                        <a:rPr lang="en-US" b="1"/>
                        <a:t>5 digits and an exponent</a:t>
                      </a:r>
                      <a:endParaRPr lang="en-US"/>
                    </a:p>
                  </a:txBody>
                  <a:tcPr marL="0" marR="0" marT="0" marB="0"/>
                </a:tc>
                <a:tc>
                  <a:txBody>
                    <a:bodyPr/>
                    <a:lstStyle/>
                    <a:p>
                      <a:r>
                        <a:rPr lang="en-US" b="1" dirty="0"/>
                        <a:t>Floating point</a:t>
                      </a:r>
                      <a:endParaRPr lang="en-US" dirty="0"/>
                    </a:p>
                  </a:txBody>
                  <a:tcPr marL="0" marR="0" marT="0" marB="0"/>
                </a:tc>
              </a:tr>
              <a:tr h="370840">
                <a:tc>
                  <a:txBody>
                    <a:bodyPr/>
                    <a:lstStyle/>
                    <a:p>
                      <a:r>
                        <a:rPr lang="en-US" dirty="0"/>
                        <a:t>12001.00</a:t>
                      </a:r>
                    </a:p>
                  </a:txBody>
                  <a:tcPr marL="0" marR="0" marT="0" marB="0"/>
                </a:tc>
                <a:tc>
                  <a:txBody>
                    <a:bodyPr/>
                    <a:lstStyle/>
                    <a:p>
                      <a:r>
                        <a:rPr lang="en-US"/>
                        <a:t>12001 * 10</a:t>
                      </a:r>
                      <a:r>
                        <a:rPr lang="en-US" baseline="30000"/>
                        <a:t>0</a:t>
                      </a:r>
                      <a:endParaRPr lang="en-US"/>
                    </a:p>
                  </a:txBody>
                  <a:tcPr marL="0" marR="0" marT="0" marB="0"/>
                </a:tc>
                <a:tc>
                  <a:txBody>
                    <a:bodyPr/>
                    <a:lstStyle/>
                    <a:p>
                      <a:r>
                        <a:rPr lang="en-US"/>
                        <a:t>+.12001 * 10</a:t>
                      </a:r>
                      <a:r>
                        <a:rPr lang="en-US" baseline="30000"/>
                        <a:t>5</a:t>
                      </a:r>
                      <a:endParaRPr lang="en-US"/>
                    </a:p>
                  </a:txBody>
                  <a:tcPr marL="0" marR="0" marT="0" marB="0"/>
                </a:tc>
              </a:tr>
              <a:tr h="370840">
                <a:tc>
                  <a:txBody>
                    <a:bodyPr/>
                    <a:lstStyle/>
                    <a:p>
                      <a:r>
                        <a:rPr lang="en-US"/>
                        <a:t>-120.01</a:t>
                      </a:r>
                    </a:p>
                  </a:txBody>
                  <a:tcPr marL="0" marR="0" marT="0" marB="0"/>
                </a:tc>
                <a:tc>
                  <a:txBody>
                    <a:bodyPr/>
                    <a:lstStyle/>
                    <a:p>
                      <a:r>
                        <a:rPr lang="en-US"/>
                        <a:t>-12001 * 10</a:t>
                      </a:r>
                      <a:r>
                        <a:rPr lang="en-US" baseline="30000"/>
                        <a:t>-2</a:t>
                      </a:r>
                      <a:endParaRPr lang="en-US"/>
                    </a:p>
                  </a:txBody>
                  <a:tcPr marL="0" marR="0" marT="0" marB="0"/>
                </a:tc>
                <a:tc>
                  <a:txBody>
                    <a:bodyPr/>
                    <a:lstStyle/>
                    <a:p>
                      <a:r>
                        <a:rPr lang="en-US" dirty="0"/>
                        <a:t>-.12001 * 10</a:t>
                      </a:r>
                      <a:r>
                        <a:rPr lang="en-US" baseline="30000" dirty="0"/>
                        <a:t>3</a:t>
                      </a:r>
                      <a:endParaRPr lang="en-US" dirty="0"/>
                    </a:p>
                  </a:txBody>
                  <a:tcPr marL="0" marR="0" marT="0" marB="0"/>
                </a:tc>
              </a:tr>
              <a:tr h="370840">
                <a:tc>
                  <a:txBody>
                    <a:bodyPr/>
                    <a:lstStyle/>
                    <a:p>
                      <a:r>
                        <a:rPr lang="en-US" dirty="0"/>
                        <a:t>0.12</a:t>
                      </a:r>
                    </a:p>
                  </a:txBody>
                  <a:tcPr marL="0" marR="0" marT="0" marB="0"/>
                </a:tc>
                <a:tc>
                  <a:txBody>
                    <a:bodyPr/>
                    <a:lstStyle/>
                    <a:p>
                      <a:r>
                        <a:rPr lang="en-US"/>
                        <a:t>12000 * 10</a:t>
                      </a:r>
                      <a:r>
                        <a:rPr lang="en-US" baseline="30000"/>
                        <a:t>-5</a:t>
                      </a:r>
                      <a:endParaRPr lang="en-US"/>
                    </a:p>
                  </a:txBody>
                  <a:tcPr marL="0" marR="0" marT="0" marB="0"/>
                </a:tc>
                <a:tc>
                  <a:txBody>
                    <a:bodyPr/>
                    <a:lstStyle/>
                    <a:p>
                      <a:r>
                        <a:rPr lang="en-US" dirty="0"/>
                        <a:t>+.12000 * 10</a:t>
                      </a:r>
                      <a:r>
                        <a:rPr lang="en-US" baseline="30000" dirty="0"/>
                        <a:t>0</a:t>
                      </a:r>
                      <a:endParaRPr lang="en-US" dirty="0"/>
                    </a:p>
                  </a:txBody>
                  <a:tcPr marL="0" marR="0" marT="0" marB="0"/>
                </a:tc>
              </a:tr>
              <a:tr h="370840">
                <a:tc>
                  <a:txBody>
                    <a:bodyPr/>
                    <a:lstStyle/>
                    <a:p>
                      <a:r>
                        <a:rPr lang="en-US" dirty="0"/>
                        <a:t>15,555,555</a:t>
                      </a:r>
                    </a:p>
                  </a:txBody>
                  <a:tcPr marL="0" marR="0" marT="0" marB="0"/>
                </a:tc>
                <a:tc>
                  <a:txBody>
                    <a:bodyPr/>
                    <a:lstStyle/>
                    <a:p>
                      <a:r>
                        <a:rPr lang="en-US"/>
                        <a:t>15555 * 10</a:t>
                      </a:r>
                      <a:r>
                        <a:rPr lang="en-US" baseline="30000"/>
                        <a:t>3</a:t>
                      </a:r>
                      <a:endParaRPr lang="en-US"/>
                    </a:p>
                  </a:txBody>
                  <a:tcPr marL="0" marR="0" marT="0" marB="0"/>
                </a:tc>
                <a:tc>
                  <a:txBody>
                    <a:bodyPr/>
                    <a:lstStyle/>
                    <a:p>
                      <a:r>
                        <a:rPr lang="en-US" dirty="0"/>
                        <a:t>+.15555 * 10</a:t>
                      </a:r>
                      <a:r>
                        <a:rPr lang="en-US" baseline="30000" dirty="0"/>
                        <a:t>8</a:t>
                      </a:r>
                      <a:endParaRPr lang="en-US" dirty="0"/>
                    </a:p>
                  </a:txBody>
                  <a:tcPr marL="0" marR="0" marT="0" marB="0"/>
                </a:tc>
              </a:tr>
            </a:tbl>
          </a:graphicData>
        </a:graphic>
      </p:graphicFrame>
      <p:sp>
        <p:nvSpPr>
          <p:cNvPr id="6" name="Content Placeholder 2"/>
          <p:cNvSpPr txBox="1">
            <a:spLocks/>
          </p:cNvSpPr>
          <p:nvPr/>
        </p:nvSpPr>
        <p:spPr bwMode="auto">
          <a:xfrm>
            <a:off x="685800" y="4922837"/>
            <a:ext cx="8229600" cy="19351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r>
              <a:rPr lang="en-US" sz="2800" dirty="0" smtClean="0"/>
              <a:t>The last example shows us one of the problems with floating-point notation – truncation error. Part of the value being stored is lost because the mantissa field is not large enough.</a:t>
            </a:r>
          </a:p>
          <a:p>
            <a:endParaRPr lang="en-US" sz="2800" dirty="0"/>
          </a:p>
        </p:txBody>
      </p:sp>
      <p:sp>
        <p:nvSpPr>
          <p:cNvPr id="7" name="Content Placeholder 2"/>
          <p:cNvSpPr txBox="1">
            <a:spLocks/>
          </p:cNvSpPr>
          <p:nvPr/>
        </p:nvSpPr>
        <p:spPr bwMode="auto">
          <a:xfrm>
            <a:off x="609600" y="1295400"/>
            <a:ext cx="8229600" cy="19351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r>
              <a:rPr lang="en-US" sz="2800" dirty="0" smtClean="0"/>
              <a:t>Let's look at some decimal numbers first, to get a feel for what needs to be done. First we need to know how many digits in the mantissa. Let's choose 5. </a:t>
            </a:r>
          </a:p>
          <a:p>
            <a:endParaRPr lang="en-US" sz="28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Floating Point Notation</a:t>
            </a:r>
            <a:endParaRPr lang="en-US" dirty="0"/>
          </a:p>
        </p:txBody>
      </p:sp>
      <p:sp>
        <p:nvSpPr>
          <p:cNvPr id="3" name="Content Placeholder 2"/>
          <p:cNvSpPr>
            <a:spLocks noGrp="1"/>
          </p:cNvSpPr>
          <p:nvPr>
            <p:ph idx="1"/>
          </p:nvPr>
        </p:nvSpPr>
        <p:spPr/>
        <p:txBody>
          <a:bodyPr/>
          <a:lstStyle/>
          <a:p>
            <a:r>
              <a:rPr lang="en-US" dirty="0" smtClean="0"/>
              <a:t>Now let's switch to binary. Although a common standard uses 64 bits for a floating-point number: 1 bit for the sign, 11 bits for the exponent, and 52 bits for the mantissa, we will use an abbreviated version. Let's use one byte: 1 bit for the sign, 3 bits for the exponent, and 4 bits for the mantissa.</a:t>
            </a:r>
          </a:p>
          <a:p>
            <a:pPr>
              <a:buNone/>
            </a:pP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493837"/>
            <a:ext cx="8229600" cy="4525963"/>
          </a:xfrm>
        </p:spPr>
        <p:txBody>
          <a:bodyPr/>
          <a:lstStyle/>
          <a:p>
            <a:r>
              <a:rPr lang="en-US" dirty="0" smtClean="0"/>
              <a:t>The sign is easy enough 0 or 1.</a:t>
            </a:r>
          </a:p>
          <a:p>
            <a:endParaRPr lang="en-US" dirty="0" smtClean="0"/>
          </a:p>
          <a:p>
            <a:r>
              <a:rPr lang="en-US" dirty="0" smtClean="0"/>
              <a:t>The exponent has 3 bits and must be either + or -. We could use 2's complement, but excess notation is used instead! 3 bits means excess 4 notation. That leaves 4 bits for the mantissa. Why excess notation? It gives the best range of exponents and ease of wiring the circuitry.</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Excess 4 Notation</a:t>
            </a:r>
            <a:endParaRPr lang="en-US" dirty="0"/>
          </a:p>
        </p:txBody>
      </p:sp>
      <p:sp>
        <p:nvSpPr>
          <p:cNvPr id="3" name="Content Placeholder 2"/>
          <p:cNvSpPr>
            <a:spLocks noGrp="1"/>
          </p:cNvSpPr>
          <p:nvPr>
            <p:ph idx="1"/>
          </p:nvPr>
        </p:nvSpPr>
        <p:spPr/>
        <p:txBody>
          <a:bodyPr/>
          <a:lstStyle/>
          <a:p>
            <a:r>
              <a:rPr lang="en-US" dirty="0" smtClean="0"/>
              <a:t>000  0 – 4 = -4</a:t>
            </a:r>
            <a:br>
              <a:rPr lang="en-US" dirty="0" smtClean="0"/>
            </a:br>
            <a:r>
              <a:rPr lang="en-US" dirty="0" smtClean="0"/>
              <a:t>001  1 – 4 = -3</a:t>
            </a:r>
            <a:br>
              <a:rPr lang="en-US" dirty="0" smtClean="0"/>
            </a:br>
            <a:r>
              <a:rPr lang="en-US" dirty="0" smtClean="0"/>
              <a:t>010  2 – 4 = -2</a:t>
            </a:r>
            <a:br>
              <a:rPr lang="en-US" dirty="0" smtClean="0"/>
            </a:br>
            <a:r>
              <a:rPr lang="en-US" dirty="0" smtClean="0"/>
              <a:t>011  3 – 4 = -1</a:t>
            </a:r>
            <a:br>
              <a:rPr lang="en-US" dirty="0" smtClean="0"/>
            </a:br>
            <a:r>
              <a:rPr lang="en-US" dirty="0" smtClean="0"/>
              <a:t>100  4 – 4 = 0</a:t>
            </a:r>
            <a:br>
              <a:rPr lang="en-US" dirty="0" smtClean="0"/>
            </a:br>
            <a:r>
              <a:rPr lang="en-US" dirty="0" smtClean="0"/>
              <a:t>101  5 – 4 = 1</a:t>
            </a:r>
            <a:br>
              <a:rPr lang="en-US" dirty="0" smtClean="0"/>
            </a:br>
            <a:r>
              <a:rPr lang="en-US" dirty="0" smtClean="0"/>
              <a:t>110  6 – 4 = 2</a:t>
            </a:r>
            <a:br>
              <a:rPr lang="en-US" dirty="0" smtClean="0"/>
            </a:br>
            <a:r>
              <a:rPr lang="en-US" dirty="0" smtClean="0"/>
              <a:t>111  7 – 4 = 3</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convert ??</a:t>
            </a:r>
            <a:endParaRPr lang="en-US" dirty="0"/>
          </a:p>
        </p:txBody>
      </p:sp>
      <p:sp>
        <p:nvSpPr>
          <p:cNvPr id="3" name="Content Placeholder 2"/>
          <p:cNvSpPr>
            <a:spLocks noGrp="1"/>
          </p:cNvSpPr>
          <p:nvPr>
            <p:ph idx="1"/>
          </p:nvPr>
        </p:nvSpPr>
        <p:spPr/>
        <p:txBody>
          <a:bodyPr/>
          <a:lstStyle/>
          <a:p>
            <a:r>
              <a:rPr lang="en-US" dirty="0" smtClean="0"/>
              <a:t>Determine the sign bit </a:t>
            </a:r>
          </a:p>
          <a:p>
            <a:r>
              <a:rPr lang="en-US" dirty="0" smtClean="0"/>
              <a:t>Convert the whole number to binary </a:t>
            </a:r>
          </a:p>
          <a:p>
            <a:r>
              <a:rPr lang="en-US" dirty="0" smtClean="0"/>
              <a:t>Convert the fraction to binary </a:t>
            </a:r>
          </a:p>
          <a:p>
            <a:r>
              <a:rPr lang="en-US" dirty="0" smtClean="0"/>
              <a:t>Move the radix to the left of the most significant digit (left-most non-zero digit) </a:t>
            </a:r>
          </a:p>
          <a:p>
            <a:r>
              <a:rPr lang="en-US" dirty="0" smtClean="0"/>
              <a:t>Determine the exponent in excess 4 notation </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t>Example:</a:t>
            </a:r>
          </a:p>
          <a:p>
            <a:r>
              <a:rPr lang="en-US" dirty="0" smtClean="0"/>
              <a:t> To store 1 1/8 we express it in binary notation and obtain 1.001</a:t>
            </a:r>
          </a:p>
          <a:p>
            <a:r>
              <a:rPr lang="en-US" dirty="0" smtClean="0"/>
              <a:t>Copy the bit patterns into the mantissa field from left to right.</a:t>
            </a:r>
          </a:p>
          <a:p>
            <a:endParaRPr lang="en-US" dirty="0" smtClean="0"/>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a:t>
            </a:r>
            <a:endParaRPr lang="en-US" dirty="0"/>
          </a:p>
        </p:txBody>
      </p:sp>
      <p:sp>
        <p:nvSpPr>
          <p:cNvPr id="3" name="Content Placeholder 2"/>
          <p:cNvSpPr>
            <a:spLocks noGrp="1"/>
          </p:cNvSpPr>
          <p:nvPr>
            <p:ph idx="1"/>
          </p:nvPr>
        </p:nvSpPr>
        <p:spPr/>
        <p:txBody>
          <a:bodyPr/>
          <a:lstStyle/>
          <a:p>
            <a:r>
              <a:rPr lang="en-US" dirty="0" smtClean="0"/>
              <a:t>Examples:</a:t>
            </a:r>
          </a:p>
          <a:p>
            <a:r>
              <a:rPr lang="en-US" dirty="0" smtClean="0"/>
              <a:t>+2 3/4 </a:t>
            </a:r>
          </a:p>
          <a:p>
            <a:pPr lvl="1"/>
            <a:r>
              <a:rPr lang="en-US" dirty="0" smtClean="0"/>
              <a:t>This is positive so our sign bit is 0 </a:t>
            </a:r>
          </a:p>
          <a:p>
            <a:pPr lvl="1"/>
            <a:r>
              <a:rPr lang="en-US" dirty="0" smtClean="0"/>
              <a:t>2 is 10 </a:t>
            </a:r>
          </a:p>
          <a:p>
            <a:pPr lvl="1"/>
            <a:r>
              <a:rPr lang="en-US" dirty="0" smtClean="0"/>
              <a:t>3/4 is .11 </a:t>
            </a:r>
          </a:p>
          <a:p>
            <a:pPr lvl="1"/>
            <a:r>
              <a:rPr lang="en-US" dirty="0" smtClean="0"/>
              <a:t>This gives us 10.11</a:t>
            </a:r>
            <a:br>
              <a:rPr lang="en-US" dirty="0" smtClean="0"/>
            </a:br>
            <a:r>
              <a:rPr lang="en-US" dirty="0" smtClean="0"/>
              <a:t>Move the radix two places to the left: .1011 </a:t>
            </a:r>
          </a:p>
          <a:p>
            <a:pPr lvl="1"/>
            <a:r>
              <a:rPr lang="en-US" dirty="0" smtClean="0"/>
              <a:t>So the exponent is +2: 110 in excess 4 </a:t>
            </a:r>
          </a:p>
          <a:p>
            <a:pPr lvl="1"/>
            <a:r>
              <a:rPr lang="en-US" dirty="0" smtClean="0"/>
              <a:t>Giving us: 0 110 1011 </a:t>
            </a: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a:t>
            </a:r>
            <a:endParaRPr lang="en-US" dirty="0"/>
          </a:p>
        </p:txBody>
      </p:sp>
      <p:sp>
        <p:nvSpPr>
          <p:cNvPr id="3" name="Content Placeholder 2"/>
          <p:cNvSpPr>
            <a:spLocks noGrp="1"/>
          </p:cNvSpPr>
          <p:nvPr>
            <p:ph idx="1"/>
          </p:nvPr>
        </p:nvSpPr>
        <p:spPr/>
        <p:txBody>
          <a:bodyPr/>
          <a:lstStyle/>
          <a:p>
            <a:r>
              <a:rPr lang="en-US" dirty="0" smtClean="0"/>
              <a:t>-1.1875 </a:t>
            </a:r>
          </a:p>
          <a:p>
            <a:pPr lvl="1"/>
            <a:r>
              <a:rPr lang="en-US" dirty="0" smtClean="0"/>
              <a:t>This is negative so our sign bit is 1 </a:t>
            </a:r>
          </a:p>
          <a:p>
            <a:pPr lvl="1"/>
            <a:r>
              <a:rPr lang="en-US" dirty="0" smtClean="0"/>
              <a:t>1 is 1 </a:t>
            </a:r>
          </a:p>
          <a:p>
            <a:pPr lvl="1"/>
            <a:r>
              <a:rPr lang="en-US" dirty="0" smtClean="0"/>
              <a:t>.1875 is 3/16 giving us .0011 </a:t>
            </a:r>
          </a:p>
          <a:p>
            <a:pPr lvl="1"/>
            <a:r>
              <a:rPr lang="en-US" dirty="0" smtClean="0"/>
              <a:t>This gives us 1.0011: Because we have 4 bits we have to use 1.001: Move the radix one place to the left: .1001 </a:t>
            </a:r>
          </a:p>
          <a:p>
            <a:pPr lvl="1"/>
            <a:r>
              <a:rPr lang="en-US" dirty="0" smtClean="0"/>
              <a:t>So the exponent is +1: 101 in excess 4 </a:t>
            </a:r>
          </a:p>
          <a:p>
            <a:pPr lvl="1"/>
            <a:r>
              <a:rPr lang="en-US" dirty="0" smtClean="0"/>
              <a:t>Giving us: 1 101 1001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Representing Text</a:t>
            </a:r>
            <a:endParaRPr lang="en-US" dirty="0"/>
          </a:p>
        </p:txBody>
      </p:sp>
      <p:sp>
        <p:nvSpPr>
          <p:cNvPr id="3" name="Content Placeholder 2"/>
          <p:cNvSpPr>
            <a:spLocks noGrp="1"/>
          </p:cNvSpPr>
          <p:nvPr>
            <p:ph idx="1"/>
          </p:nvPr>
        </p:nvSpPr>
        <p:spPr/>
        <p:txBody>
          <a:bodyPr/>
          <a:lstStyle/>
          <a:p>
            <a:pPr>
              <a:lnSpc>
                <a:spcPct val="80000"/>
              </a:lnSpc>
            </a:pPr>
            <a:r>
              <a:rPr lang="en-US" sz="2800" b="1" dirty="0" smtClean="0"/>
              <a:t>Each character (letter, punctuation, etc.) is assigned a unique bit pattern.</a:t>
            </a:r>
          </a:p>
          <a:p>
            <a:pPr lvl="1">
              <a:lnSpc>
                <a:spcPct val="80000"/>
              </a:lnSpc>
            </a:pPr>
            <a:endParaRPr lang="en-US" dirty="0" smtClean="0"/>
          </a:p>
          <a:p>
            <a:pPr lvl="1">
              <a:lnSpc>
                <a:spcPct val="80000"/>
              </a:lnSpc>
            </a:pPr>
            <a:r>
              <a:rPr lang="en-US" dirty="0" smtClean="0"/>
              <a:t>ASCII: Uses patterns of 7-bits to represent most symbols used in written English text</a:t>
            </a:r>
          </a:p>
          <a:p>
            <a:pPr lvl="1">
              <a:lnSpc>
                <a:spcPct val="80000"/>
              </a:lnSpc>
            </a:pPr>
            <a:endParaRPr lang="en-US" dirty="0" smtClean="0"/>
          </a:p>
          <a:p>
            <a:pPr lvl="1">
              <a:lnSpc>
                <a:spcPct val="80000"/>
              </a:lnSpc>
            </a:pPr>
            <a:r>
              <a:rPr lang="en-US" dirty="0" smtClean="0"/>
              <a:t>Unicode: Uses patterns of 16-bits to represent the major symbols used in languages world side</a:t>
            </a:r>
          </a:p>
          <a:p>
            <a:pPr lvl="1">
              <a:lnSpc>
                <a:spcPct val="80000"/>
              </a:lnSpc>
            </a:pPr>
            <a:endParaRPr lang="en-US" dirty="0" smtClean="0"/>
          </a:p>
          <a:p>
            <a:pPr lvl="1">
              <a:lnSpc>
                <a:spcPct val="80000"/>
              </a:lnSpc>
            </a:pPr>
            <a:r>
              <a:rPr lang="en-US" dirty="0" smtClean="0"/>
              <a:t>ISO standard: Uses patterns of 32-bits to represent most symbols used in languages world wide</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a:t>
            </a:r>
            <a:endParaRPr lang="en-US" dirty="0"/>
          </a:p>
        </p:txBody>
      </p:sp>
      <p:sp>
        <p:nvSpPr>
          <p:cNvPr id="3" name="Content Placeholder 2"/>
          <p:cNvSpPr>
            <a:spLocks noGrp="1"/>
          </p:cNvSpPr>
          <p:nvPr>
            <p:ph idx="1"/>
          </p:nvPr>
        </p:nvSpPr>
        <p:spPr/>
        <p:txBody>
          <a:bodyPr/>
          <a:lstStyle/>
          <a:p>
            <a:r>
              <a:rPr lang="en-US" dirty="0" smtClean="0"/>
              <a:t>What is 10111100 in decimal? </a:t>
            </a:r>
          </a:p>
          <a:p>
            <a:pPr lvl="1"/>
            <a:r>
              <a:rPr lang="en-US" dirty="0" smtClean="0"/>
              <a:t>Split it apart into its pieces: 1 011 1100 </a:t>
            </a:r>
          </a:p>
          <a:p>
            <a:pPr lvl="1"/>
            <a:r>
              <a:rPr lang="en-US" dirty="0" smtClean="0"/>
              <a:t>The sign is 1 or negative </a:t>
            </a:r>
          </a:p>
          <a:p>
            <a:pPr lvl="1"/>
            <a:r>
              <a:rPr lang="en-US" dirty="0" smtClean="0"/>
              <a:t>The exponent is 011 or -1 </a:t>
            </a:r>
          </a:p>
          <a:p>
            <a:pPr lvl="1"/>
            <a:r>
              <a:rPr lang="en-US" dirty="0" smtClean="0"/>
              <a:t>The mantissa is 1100. Move the radix one place to the left: .01100 giving us 3/8 </a:t>
            </a:r>
          </a:p>
          <a:p>
            <a:pPr lvl="1"/>
            <a:r>
              <a:rPr lang="en-US" dirty="0" smtClean="0"/>
              <a:t>Our number is -3/8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457200" y="228600"/>
            <a:ext cx="8229600" cy="16002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457200" y="1828800"/>
            <a:ext cx="8229600" cy="4724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pPr eaLnBrk="1" hangingPunct="1"/>
            <a:r>
              <a:rPr lang="en-US" b="0" dirty="0" smtClean="0"/>
              <a:t>Figure 1.12</a:t>
            </a:r>
            <a:r>
              <a:rPr lang="en-US" dirty="0" smtClean="0"/>
              <a:t>  The message “Hello.” in ASCII</a:t>
            </a:r>
          </a:p>
        </p:txBody>
      </p:sp>
      <p:pic>
        <p:nvPicPr>
          <p:cNvPr id="5" name="Content Placeholder 4" descr="fig_01_13"/>
          <p:cNvPicPr preferRelativeResize="0">
            <a:picLocks noGrp="1" noChangeAspect="1" noChangeArrowheads="1"/>
          </p:cNvPicPr>
          <p:nvPr>
            <p:ph idx="1"/>
          </p:nvPr>
        </p:nvPicPr>
        <p:blipFill>
          <a:blip r:embed="rId2">
            <a:grayscl/>
          </a:blip>
          <a:srcRect/>
          <a:stretch>
            <a:fillRect/>
          </a:stretch>
        </p:blipFill>
        <p:spPr>
          <a:xfrm>
            <a:off x="457200" y="3468160"/>
            <a:ext cx="8229600" cy="790042"/>
          </a:xfr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Representing Numeric Values</a:t>
            </a:r>
            <a:endParaRPr lang="en-US" dirty="0"/>
          </a:p>
        </p:txBody>
      </p:sp>
      <p:sp>
        <p:nvSpPr>
          <p:cNvPr id="3" name="Content Placeholder 2"/>
          <p:cNvSpPr>
            <a:spLocks noGrp="1"/>
          </p:cNvSpPr>
          <p:nvPr>
            <p:ph idx="1"/>
          </p:nvPr>
        </p:nvSpPr>
        <p:spPr>
          <a:xfrm>
            <a:off x="457200" y="1600200"/>
            <a:ext cx="8229600" cy="4800600"/>
          </a:xfrm>
        </p:spPr>
        <p:txBody>
          <a:bodyPr/>
          <a:lstStyle/>
          <a:p>
            <a:pPr>
              <a:lnSpc>
                <a:spcPct val="90000"/>
              </a:lnSpc>
            </a:pPr>
            <a:r>
              <a:rPr lang="en-US" dirty="0" smtClean="0"/>
              <a:t>Binary notation: Uses bits to represent a number in base two</a:t>
            </a:r>
          </a:p>
          <a:p>
            <a:pPr>
              <a:lnSpc>
                <a:spcPct val="90000"/>
              </a:lnSpc>
            </a:pPr>
            <a:endParaRPr lang="en-US" dirty="0" smtClean="0"/>
          </a:p>
          <a:p>
            <a:pPr>
              <a:lnSpc>
                <a:spcPct val="90000"/>
              </a:lnSpc>
            </a:pPr>
            <a:r>
              <a:rPr lang="en-US" dirty="0" smtClean="0"/>
              <a:t>Limitations of computer representations of numeric values</a:t>
            </a:r>
          </a:p>
          <a:p>
            <a:pPr lvl="1">
              <a:lnSpc>
                <a:spcPct val="90000"/>
              </a:lnSpc>
            </a:pPr>
            <a:endParaRPr lang="en-US" dirty="0" smtClean="0"/>
          </a:p>
          <a:p>
            <a:pPr lvl="1">
              <a:lnSpc>
                <a:spcPct val="90000"/>
              </a:lnSpc>
            </a:pPr>
            <a:r>
              <a:rPr lang="en-US" dirty="0" smtClean="0"/>
              <a:t>Overflow – occurs when a value is too big to be represented</a:t>
            </a:r>
          </a:p>
          <a:p>
            <a:pPr lvl="1">
              <a:lnSpc>
                <a:spcPct val="90000"/>
              </a:lnSpc>
            </a:pPr>
            <a:r>
              <a:rPr lang="en-US" dirty="0" smtClean="0"/>
              <a:t>Truncation – occurs when a value cannot be represented accurately</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Representing Images</a:t>
            </a:r>
            <a:endParaRPr lang="en-US" dirty="0"/>
          </a:p>
        </p:txBody>
      </p:sp>
      <p:sp>
        <p:nvSpPr>
          <p:cNvPr id="4" name="Rectangle 4"/>
          <p:cNvSpPr>
            <a:spLocks noGrp="1" noChangeArrowheads="1"/>
          </p:cNvSpPr>
          <p:nvPr>
            <p:ph idx="1"/>
          </p:nvPr>
        </p:nvSpPr>
        <p:spPr>
          <a:xfrm>
            <a:off x="457200" y="1524000"/>
            <a:ext cx="4343400" cy="2286000"/>
          </a:xfrm>
        </p:spPr>
        <p:txBody>
          <a:bodyPr/>
          <a:lstStyle/>
          <a:p>
            <a:pPr marL="400050" lvl="1"/>
            <a:r>
              <a:rPr lang="en-US" sz="1800" dirty="0" smtClean="0"/>
              <a:t>Images </a:t>
            </a:r>
            <a:r>
              <a:rPr lang="en-US" sz="1800" dirty="0"/>
              <a:t>are stored using a variety of formats and compression techniques</a:t>
            </a:r>
          </a:p>
          <a:p>
            <a:pPr marL="400050" lvl="1"/>
            <a:r>
              <a:rPr lang="en-US" sz="1800" dirty="0" smtClean="0"/>
              <a:t>The </a:t>
            </a:r>
            <a:r>
              <a:rPr lang="en-US" sz="1800" dirty="0"/>
              <a:t>simplest representation is a </a:t>
            </a:r>
            <a:r>
              <a:rPr lang="en-US" sz="1800" i="1" dirty="0"/>
              <a:t>bitmap</a:t>
            </a:r>
          </a:p>
          <a:p>
            <a:pPr marL="400050" lvl="1"/>
            <a:r>
              <a:rPr lang="en-US" sz="1800" dirty="0" smtClean="0"/>
              <a:t>Bitmaps </a:t>
            </a:r>
            <a:r>
              <a:rPr lang="en-US" sz="1800" dirty="0"/>
              <a:t>partition an image into a grid of picture elements, called </a:t>
            </a:r>
            <a:r>
              <a:rPr lang="en-US" sz="1800" b="1" i="1" dirty="0"/>
              <a:t>pixels</a:t>
            </a:r>
            <a:r>
              <a:rPr lang="en-US" sz="1800" b="1" dirty="0"/>
              <a:t>,</a:t>
            </a:r>
            <a:r>
              <a:rPr lang="en-US" sz="1800" dirty="0"/>
              <a:t> </a:t>
            </a:r>
            <a:r>
              <a:rPr lang="en-US" sz="1800" dirty="0" smtClean="0"/>
              <a:t> and </a:t>
            </a:r>
            <a:r>
              <a:rPr lang="en-US" sz="1800" dirty="0"/>
              <a:t>then convert each pixel into a bit pattern</a:t>
            </a:r>
          </a:p>
        </p:txBody>
      </p:sp>
      <p:sp>
        <p:nvSpPr>
          <p:cNvPr id="5" name="Rectangle 7"/>
          <p:cNvSpPr>
            <a:spLocks noChangeArrowheads="1"/>
          </p:cNvSpPr>
          <p:nvPr/>
        </p:nvSpPr>
        <p:spPr bwMode="auto">
          <a:xfrm>
            <a:off x="457200" y="3733800"/>
            <a:ext cx="4343400" cy="2971800"/>
          </a:xfrm>
          <a:prstGeom prst="rect">
            <a:avLst/>
          </a:prstGeom>
          <a:noFill/>
          <a:ln w="9525">
            <a:noFill/>
            <a:miter lim="800000"/>
            <a:headEnd/>
            <a:tailEnd/>
          </a:ln>
          <a:effectLst/>
        </p:spPr>
        <p:txBody>
          <a:bodyPr/>
          <a:lstStyle/>
          <a:p>
            <a:pPr eaLnBrk="1" hangingPunct="1">
              <a:spcBef>
                <a:spcPct val="20000"/>
              </a:spcBef>
              <a:buClr>
                <a:schemeClr val="bg2"/>
              </a:buClr>
              <a:buSzPct val="75000"/>
              <a:buFont typeface="Wingdings" pitchFamily="2" charset="2"/>
              <a:buNone/>
            </a:pPr>
            <a:r>
              <a:rPr lang="en-US" b="1" i="1" dirty="0" smtClean="0"/>
              <a:t>Resolution</a:t>
            </a:r>
            <a:r>
              <a:rPr lang="en-US" i="1" dirty="0" smtClean="0"/>
              <a:t>  </a:t>
            </a:r>
            <a:r>
              <a:rPr lang="en-US" dirty="0" smtClean="0"/>
              <a:t>refers </a:t>
            </a:r>
            <a:r>
              <a:rPr lang="en-US" dirty="0"/>
              <a:t>to the sharpness or clarity of an image</a:t>
            </a:r>
          </a:p>
          <a:p>
            <a:pPr marL="400050" lvl="1" indent="-285750" eaLnBrk="1" hangingPunct="1">
              <a:spcBef>
                <a:spcPct val="20000"/>
              </a:spcBef>
              <a:buClr>
                <a:schemeClr val="bg2"/>
              </a:buClr>
              <a:buSzPct val="75000"/>
              <a:buFont typeface="Wingdings" pitchFamily="2" charset="2"/>
              <a:buChar char="n"/>
            </a:pPr>
            <a:r>
              <a:rPr lang="en-US" dirty="0"/>
              <a:t>bitmaps that are divided into smaller pixels will yield higher resolution images</a:t>
            </a:r>
          </a:p>
          <a:p>
            <a:pPr marL="400050" lvl="1" indent="-285750" eaLnBrk="1" hangingPunct="1">
              <a:spcBef>
                <a:spcPct val="20000"/>
              </a:spcBef>
              <a:buClr>
                <a:schemeClr val="bg2"/>
              </a:buClr>
              <a:buSzPct val="75000"/>
              <a:buFont typeface="Wingdings" pitchFamily="2" charset="2"/>
              <a:buChar char="n"/>
            </a:pPr>
            <a:r>
              <a:rPr lang="en-US" dirty="0"/>
              <a:t>the left image is stored using 96 pixels per square inch, and the right image is stored using 48 pixels per square inch</a:t>
            </a:r>
          </a:p>
          <a:p>
            <a:pPr marL="742950" lvl="2" indent="-228600" eaLnBrk="1" hangingPunct="1">
              <a:spcBef>
                <a:spcPct val="20000"/>
              </a:spcBef>
              <a:buClr>
                <a:schemeClr val="accent2"/>
              </a:buClr>
              <a:buSzPct val="65000"/>
              <a:buFont typeface="Wingdings" pitchFamily="2" charset="2"/>
              <a:buChar char="p"/>
            </a:pPr>
            <a:r>
              <a:rPr lang="en-US" dirty="0"/>
              <a:t>the left image appears sharp, but has twice the storage requirements</a:t>
            </a:r>
          </a:p>
        </p:txBody>
      </p:sp>
      <p:pic>
        <p:nvPicPr>
          <p:cNvPr id="6" name="Picture 9"/>
          <p:cNvPicPr>
            <a:picLocks noChangeAspect="1" noChangeArrowheads="1"/>
          </p:cNvPicPr>
          <p:nvPr/>
        </p:nvPicPr>
        <p:blipFill>
          <a:blip r:embed="rId2"/>
          <a:srcRect/>
          <a:stretch>
            <a:fillRect/>
          </a:stretch>
        </p:blipFill>
        <p:spPr bwMode="auto">
          <a:xfrm>
            <a:off x="4876800" y="1541463"/>
            <a:ext cx="3743325" cy="1811337"/>
          </a:xfrm>
          <a:prstGeom prst="rect">
            <a:avLst/>
          </a:prstGeom>
          <a:noFill/>
          <a:ln w="9525">
            <a:noFill/>
            <a:miter lim="800000"/>
            <a:headEnd/>
            <a:tailEnd/>
          </a:ln>
          <a:effectLst/>
        </p:spPr>
      </p:pic>
      <p:pic>
        <p:nvPicPr>
          <p:cNvPr id="7" name="Picture 10"/>
          <p:cNvPicPr>
            <a:picLocks noChangeAspect="1" noChangeArrowheads="1"/>
          </p:cNvPicPr>
          <p:nvPr/>
        </p:nvPicPr>
        <p:blipFill>
          <a:blip r:embed="rId3"/>
          <a:srcRect/>
          <a:stretch>
            <a:fillRect/>
          </a:stretch>
        </p:blipFill>
        <p:spPr bwMode="auto">
          <a:xfrm>
            <a:off x="5029200" y="3886200"/>
            <a:ext cx="3581400" cy="2220913"/>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Storing Integers</a:t>
            </a:r>
            <a:endParaRPr lang="en-US" dirty="0"/>
          </a:p>
        </p:txBody>
      </p:sp>
      <p:sp>
        <p:nvSpPr>
          <p:cNvPr id="3" name="Content Placeholder 2"/>
          <p:cNvSpPr>
            <a:spLocks noGrp="1"/>
          </p:cNvSpPr>
          <p:nvPr>
            <p:ph idx="1"/>
          </p:nvPr>
        </p:nvSpPr>
        <p:spPr/>
        <p:txBody>
          <a:bodyPr/>
          <a:lstStyle/>
          <a:p>
            <a:r>
              <a:rPr lang="en-US" dirty="0" smtClean="0"/>
              <a:t>Integers are categorized as:</a:t>
            </a:r>
          </a:p>
          <a:p>
            <a:pPr lvl="1"/>
            <a:r>
              <a:rPr lang="en-US" dirty="0" smtClean="0"/>
              <a:t>Signed Integers </a:t>
            </a:r>
          </a:p>
          <a:p>
            <a:pPr lvl="1"/>
            <a:r>
              <a:rPr lang="en-US" dirty="0" smtClean="0"/>
              <a:t>Unsigned Integers</a:t>
            </a:r>
          </a:p>
          <a:p>
            <a:pPr lvl="1"/>
            <a:endParaRPr lang="en-US" dirty="0" smtClean="0"/>
          </a:p>
          <a:p>
            <a:pPr lvl="1"/>
            <a:r>
              <a:rPr lang="en-US" dirty="0" smtClean="0"/>
              <a:t>Signed are those that include positive as well as negative numbers</a:t>
            </a:r>
          </a:p>
          <a:p>
            <a:pPr lvl="1"/>
            <a:r>
              <a:rPr lang="en-US" dirty="0" smtClean="0"/>
              <a:t>While Unsigned are those that only represent positive numbers</a:t>
            </a:r>
          </a:p>
          <a:p>
            <a:pPr lvl="1"/>
            <a:r>
              <a:rPr lang="en-US" dirty="0" smtClean="0"/>
              <a:t>The range for Signed Numbers is reduced to half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Signed Integers</a:t>
            </a:r>
            <a:endParaRPr lang="en-US" dirty="0"/>
          </a:p>
        </p:txBody>
      </p:sp>
      <p:sp>
        <p:nvSpPr>
          <p:cNvPr id="3" name="Content Placeholder 2"/>
          <p:cNvSpPr>
            <a:spLocks noGrp="1"/>
          </p:cNvSpPr>
          <p:nvPr>
            <p:ph idx="1"/>
          </p:nvPr>
        </p:nvSpPr>
        <p:spPr/>
        <p:txBody>
          <a:bodyPr/>
          <a:lstStyle/>
          <a:p>
            <a:pPr>
              <a:buNone/>
            </a:pPr>
            <a:r>
              <a:rPr lang="en-US" dirty="0" smtClean="0"/>
              <a:t>There are two ways to represent Signed Integers:</a:t>
            </a:r>
          </a:p>
          <a:p>
            <a:endParaRPr lang="en-US" b="1" dirty="0" smtClean="0"/>
          </a:p>
          <a:p>
            <a:r>
              <a:rPr lang="en-US" b="1" dirty="0" smtClean="0"/>
              <a:t>Two’s complement notation:</a:t>
            </a:r>
            <a:r>
              <a:rPr lang="en-US" dirty="0" smtClean="0"/>
              <a:t> The most popular means of representing integer values</a:t>
            </a:r>
          </a:p>
          <a:p>
            <a:endParaRPr lang="en-US" b="1" dirty="0" smtClean="0"/>
          </a:p>
          <a:p>
            <a:r>
              <a:rPr lang="en-US" b="1" dirty="0" smtClean="0"/>
              <a:t>Excess notation:</a:t>
            </a:r>
            <a:r>
              <a:rPr lang="en-US" dirty="0" smtClean="0"/>
              <a:t> Another means of representing integer values</a:t>
            </a:r>
          </a:p>
          <a:p>
            <a:r>
              <a:rPr lang="en-US" dirty="0" smtClean="0"/>
              <a:t>Both can suffer from overflow errors.</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Stream">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lnDef>
  </a:objectDefaults>
  <a:extraClrSchemeLst>
    <a:extraClrScheme>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759</TotalTime>
  <Words>1212</Words>
  <Application>Microsoft Office PowerPoint</Application>
  <PresentationFormat>On-screen Show (4:3)</PresentationFormat>
  <Paragraphs>225</Paragraphs>
  <Slides>30</Slides>
  <Notes>5</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Theme1</vt:lpstr>
      <vt:lpstr>Lecture 5 </vt:lpstr>
      <vt:lpstr>Topics</vt:lpstr>
      <vt:lpstr>Representing Text</vt:lpstr>
      <vt:lpstr>Slide 4</vt:lpstr>
      <vt:lpstr>Figure 1.12  The message “Hello.” in ASCII</vt:lpstr>
      <vt:lpstr>Representing Numeric Values</vt:lpstr>
      <vt:lpstr>Representing Images</vt:lpstr>
      <vt:lpstr>Storing Integers</vt:lpstr>
      <vt:lpstr>Signed Integers</vt:lpstr>
      <vt:lpstr>Representing Negative Numbers</vt:lpstr>
      <vt:lpstr>Figure 1.21  Two’s complement notation systems</vt:lpstr>
      <vt:lpstr>Two’s complement Notation</vt:lpstr>
      <vt:lpstr>Two’s complement – it just works!</vt:lpstr>
      <vt:lpstr>Problems with binary arithmetic </vt:lpstr>
      <vt:lpstr>Excess Notation</vt:lpstr>
      <vt:lpstr>Figure 1.24  An excess eight conversion table</vt:lpstr>
      <vt:lpstr>Excess Notation (continue)</vt:lpstr>
      <vt:lpstr>Storing Fractions</vt:lpstr>
      <vt:lpstr>Binary Fractions (revisited)</vt:lpstr>
      <vt:lpstr>Short Cut (Bin --- Decimal)</vt:lpstr>
      <vt:lpstr>Figure 1.26  Floating-point notation components</vt:lpstr>
      <vt:lpstr>Look at Scientific Notation</vt:lpstr>
      <vt:lpstr>Floating Point Notation</vt:lpstr>
      <vt:lpstr>Slide 24</vt:lpstr>
      <vt:lpstr>Excess 4 Notation</vt:lpstr>
      <vt:lpstr>How to convert ??</vt:lpstr>
      <vt:lpstr>Slide 27</vt:lpstr>
      <vt:lpstr>Example 1</vt:lpstr>
      <vt:lpstr>Example 2</vt:lpstr>
      <vt:lpstr>Example 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4</dc:title>
  <dc:creator>admin</dc:creator>
  <cp:lastModifiedBy>maham</cp:lastModifiedBy>
  <cp:revision>59</cp:revision>
  <dcterms:created xsi:type="dcterms:W3CDTF">2006-08-16T00:00:00Z</dcterms:created>
  <dcterms:modified xsi:type="dcterms:W3CDTF">2009-10-01T08:38:50Z</dcterms:modified>
</cp:coreProperties>
</file>