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4" r:id="rId9"/>
    <p:sldId id="27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0ABAE-F135-45C1-9A51-0B7F928CDF82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27410-6D0D-4F6A-8B00-0AB2C15C3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27410-6D0D-4F6A-8B00-0AB2C15C3CC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27410-6D0D-4F6A-8B00-0AB2C15C3CC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27410-6D0D-4F6A-8B00-0AB2C15C3CC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27410-6D0D-4F6A-8B00-0AB2C15C3CC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27410-6D0D-4F6A-8B00-0AB2C15C3CC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27410-6D0D-4F6A-8B00-0AB2C15C3CC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27410-6D0D-4F6A-8B00-0AB2C15C3CC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09070-4C9D-4F7C-ACB7-DCEB7B1846B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09070-4C9D-4F7C-ACB7-DCEB7B1846B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09070-4C9D-4F7C-ACB7-DCEB7B1846B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09070-4C9D-4F7C-ACB7-DCEB7B1846B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CD78-A6B0-41EC-91C7-BFE85D2A34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CD78-A6B0-41EC-91C7-BFE85D2A34B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CD78-A6B0-41EC-91C7-BFE85D2A34B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CD78-A6B0-41EC-91C7-BFE85D2A34B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CD78-A6B0-41EC-91C7-BFE85D2A34B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27410-6D0D-4F6A-8B00-0AB2C15C3CC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CD78-A6B0-41EC-91C7-BFE85D2A34B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27410-6D0D-4F6A-8B00-0AB2C15C3CC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253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9F58AD8D-F92F-4A3C-8AE5-CCBEEDCD2A64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BA3FFB65-C29A-4D2D-B554-83B268A3B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58AD8D-F92F-4A3C-8AE5-CCBEEDCD2A64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FFB65-C29A-4D2D-B554-83B268A3B0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58AD8D-F92F-4A3C-8AE5-CCBEEDCD2A64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FFB65-C29A-4D2D-B554-83B268A3B0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58AD8D-F92F-4A3C-8AE5-CCBEEDCD2A64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FFB65-C29A-4D2D-B554-83B268A3B0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58AD8D-F92F-4A3C-8AE5-CCBEEDCD2A64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FFB65-C29A-4D2D-B554-83B268A3B0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58AD8D-F92F-4A3C-8AE5-CCBEEDCD2A64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FFB65-C29A-4D2D-B554-83B268A3B0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58AD8D-F92F-4A3C-8AE5-CCBEEDCD2A64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FFB65-C29A-4D2D-B554-83B268A3B0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58AD8D-F92F-4A3C-8AE5-CCBEEDCD2A64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FFB65-C29A-4D2D-B554-83B268A3B0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58AD8D-F92F-4A3C-8AE5-CCBEEDCD2A64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FFB65-C29A-4D2D-B554-83B268A3B0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58AD8D-F92F-4A3C-8AE5-CCBEEDCD2A64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FFB65-C29A-4D2D-B554-83B268A3B0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58AD8D-F92F-4A3C-8AE5-CCBEEDCD2A64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FFB65-C29A-4D2D-B554-83B268A3B0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fld id="{9F58AD8D-F92F-4A3C-8AE5-CCBEEDCD2A64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fld id="{BA3FFB65-C29A-4D2D-B554-83B268A3B07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151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151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51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151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1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Lecture on </a:t>
            </a:r>
            <a:r>
              <a:rPr lang="en-US" dirty="0" smtClean="0"/>
              <a:t>Computer Science as a Discipline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Software Engineering?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Software engineering</a:t>
            </a:r>
            <a:r>
              <a:rPr lang="en-US" dirty="0" smtClean="0"/>
              <a:t> is the application of a systematic, disciplined, quantifiable approach to the development, operation, and maintenance of software</a:t>
            </a:r>
          </a:p>
          <a:p>
            <a:r>
              <a:rPr lang="en-US" dirty="0" smtClean="0"/>
              <a:t>Is it related to Engineering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Suppose you have a large complex device and you are asked to design it and supervise its construction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you estimate the cost in time, money and other resources required to complete the project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can you divide the project into manageable pieces?</a:t>
            </a:r>
          </a:p>
          <a:p>
            <a:r>
              <a:rPr lang="en-US" dirty="0" smtClean="0"/>
              <a:t>How </a:t>
            </a:r>
            <a:r>
              <a:rPr lang="en-US" dirty="0" smtClean="0"/>
              <a:t>can you ensure that the project pieces produced are compatible?</a:t>
            </a:r>
          </a:p>
          <a:p>
            <a:r>
              <a:rPr lang="en-US" dirty="0" smtClean="0"/>
              <a:t>How can you measure progress?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b/w Engineering and Software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Systems in normal engineering can be constructed using </a:t>
            </a:r>
            <a:r>
              <a:rPr lang="en-US" u="sng" dirty="0" smtClean="0"/>
              <a:t>off-shelf</a:t>
            </a:r>
            <a:r>
              <a:rPr lang="en-US" dirty="0" smtClean="0"/>
              <a:t> components e.g. car designer would not design radio, door locks etc however in software engineering we can reuse a component only if we redesign it</a:t>
            </a:r>
          </a:p>
          <a:p>
            <a:r>
              <a:rPr lang="en-US" dirty="0" smtClean="0"/>
              <a:t>Traditional engineering deals with development of products that are acceptable as long as they perform their task however in SE a software either performs correctly or incorrectly with no tolerance level.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no measure/quality metrics to determine properties of a software as there exists Mean Time To Failure incase of device wear and tear however software do not wear out so how to measure their efficiency.</a:t>
            </a:r>
          </a:p>
          <a:p>
            <a:r>
              <a:rPr lang="en-US" dirty="0" smtClean="0"/>
              <a:t>Research in SE is currently progressing in tow levels: Practitioners and Theoreticians</a:t>
            </a:r>
          </a:p>
          <a:p>
            <a:r>
              <a:rPr lang="en-US" dirty="0" smtClean="0"/>
              <a:t>Professional Organizations: ACM, IEEE, etc.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Development Life Cycle</a:t>
            </a:r>
            <a:endParaRPr lang="en-US" dirty="0"/>
          </a:p>
        </p:txBody>
      </p:sp>
      <p:pic>
        <p:nvPicPr>
          <p:cNvPr id="5" name="Picture 4" descr="fig07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286000"/>
            <a:ext cx="67818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Development Phases</a:t>
            </a:r>
            <a:endParaRPr lang="en-US" dirty="0"/>
          </a:p>
        </p:txBody>
      </p:sp>
      <p:pic>
        <p:nvPicPr>
          <p:cNvPr id="4" name="Picture 4" descr="fig07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828800"/>
            <a:ext cx="6272213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7-</a:t>
            </a:r>
            <a:fld id="{B1A1D2CF-7B0F-4BDD-BA2B-BC16C103905E}" type="slidenum">
              <a:rPr lang="en-US"/>
              <a:pPr/>
              <a:t>16</a:t>
            </a:fld>
            <a:endParaRPr lang="en-US"/>
          </a:p>
        </p:txBody>
      </p:sp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Analysis Stage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  <a:p>
            <a:pPr lvl="1"/>
            <a:r>
              <a:rPr lang="en-US" dirty="0"/>
              <a:t>Application oriented</a:t>
            </a:r>
          </a:p>
          <a:p>
            <a:r>
              <a:rPr lang="en-US" dirty="0"/>
              <a:t>Specifications</a:t>
            </a:r>
          </a:p>
          <a:p>
            <a:pPr lvl="1"/>
            <a:r>
              <a:rPr lang="en-US" dirty="0"/>
              <a:t>Technically oriented</a:t>
            </a:r>
          </a:p>
          <a:p>
            <a:r>
              <a:rPr lang="en-US" dirty="0"/>
              <a:t>Software requirements document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7-</a:t>
            </a:r>
            <a:fld id="{98DE1D45-6D31-4C14-B77E-A5E37821F423}" type="slidenum">
              <a:rPr lang="en-US"/>
              <a:pPr/>
              <a:t>17</a:t>
            </a:fld>
            <a:endParaRPr lang="en-US"/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Stage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Analysis concentrates on what the proposed system should do, design concentrates on how the system will accomplish this goal.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Methodologies </a:t>
            </a:r>
            <a:r>
              <a:rPr lang="en-US" dirty="0"/>
              <a:t>and </a:t>
            </a:r>
            <a:r>
              <a:rPr lang="en-US" dirty="0" smtClean="0"/>
              <a:t>tools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Human </a:t>
            </a:r>
            <a:r>
              <a:rPr lang="en-US" dirty="0"/>
              <a:t>interface (psychology and ergonomics)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7-</a:t>
            </a:r>
            <a:fld id="{24BF3986-36B8-4A04-941E-5C96589B7A65}" type="slidenum">
              <a:rPr lang="en-US"/>
              <a:pPr/>
              <a:t>18</a:t>
            </a:fld>
            <a:endParaRPr lang="en-US"/>
          </a:p>
        </p:txBody>
      </p:sp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Implementation Stage</a:t>
            </a:r>
          </a:p>
        </p:txBody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Create system from design</a:t>
            </a:r>
          </a:p>
          <a:p>
            <a:pPr lvl="1"/>
            <a:r>
              <a:rPr lang="en-US" dirty="0"/>
              <a:t>Write programs</a:t>
            </a:r>
          </a:p>
          <a:p>
            <a:pPr lvl="1"/>
            <a:r>
              <a:rPr lang="en-US" dirty="0"/>
              <a:t>Create data files</a:t>
            </a:r>
          </a:p>
          <a:p>
            <a:pPr lvl="1"/>
            <a:r>
              <a:rPr lang="en-US" dirty="0"/>
              <a:t>Develop databases</a:t>
            </a:r>
          </a:p>
          <a:p>
            <a:endParaRPr lang="en-US" dirty="0" smtClean="0"/>
          </a:p>
          <a:p>
            <a:r>
              <a:rPr lang="en-US" dirty="0" smtClean="0"/>
              <a:t>Role </a:t>
            </a:r>
            <a:r>
              <a:rPr lang="en-US" dirty="0"/>
              <a:t>of “software analyst” versus “programmer”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Stage</a:t>
            </a:r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Validation testing</a:t>
            </a:r>
          </a:p>
          <a:p>
            <a:pPr lvl="1"/>
            <a:r>
              <a:rPr lang="en-US" dirty="0"/>
              <a:t>Confirm that system meets specifications</a:t>
            </a:r>
          </a:p>
          <a:p>
            <a:endParaRPr lang="en-US" dirty="0" smtClean="0"/>
          </a:p>
          <a:p>
            <a:r>
              <a:rPr lang="en-US" dirty="0" smtClean="0"/>
              <a:t>Defect </a:t>
            </a:r>
            <a:r>
              <a:rPr lang="en-US" dirty="0"/>
              <a:t>testing</a:t>
            </a:r>
          </a:p>
          <a:p>
            <a:pPr lvl="1"/>
            <a:r>
              <a:rPr lang="en-US" dirty="0"/>
              <a:t>Find bugs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5B432-C0C5-4B70-BBE8-ABCCBDE5B64F}" type="slidenum">
              <a:rPr lang="en-US"/>
              <a:pPr/>
              <a:t>2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“Science”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867400"/>
          </a:xfrm>
        </p:spPr>
        <p:txBody>
          <a:bodyPr/>
          <a:lstStyle/>
          <a:p>
            <a:r>
              <a:rPr lang="en-US" sz="2400" dirty="0"/>
              <a:t>some people argue that computer science is not a science in the same sense that biology and chemistry are</a:t>
            </a:r>
          </a:p>
          <a:p>
            <a:pPr lvl="1"/>
            <a:r>
              <a:rPr lang="en-US" sz="2000" dirty="0"/>
              <a:t>the interdisciplinary nature of computer science has made it hard to classify</a:t>
            </a:r>
          </a:p>
          <a:p>
            <a:r>
              <a:rPr lang="en-US" sz="2400" dirty="0" smtClean="0"/>
              <a:t>computer </a:t>
            </a:r>
            <a:r>
              <a:rPr lang="en-US" sz="2400" dirty="0"/>
              <a:t>science is the study of </a:t>
            </a:r>
            <a:r>
              <a:rPr lang="en-US" sz="2400" i="1" dirty="0"/>
              <a:t>computation</a:t>
            </a:r>
            <a:r>
              <a:rPr lang="en-US" sz="2400" dirty="0"/>
              <a:t> (more than just machinery)</a:t>
            </a:r>
          </a:p>
          <a:p>
            <a:pPr lvl="1"/>
            <a:r>
              <a:rPr lang="en-US" sz="2000" dirty="0"/>
              <a:t>it involves all aspects of problem solving, including</a:t>
            </a:r>
          </a:p>
          <a:p>
            <a:pPr lvl="2"/>
            <a:r>
              <a:rPr lang="en-US" sz="2000" dirty="0"/>
              <a:t>the design and analysis of algorithms</a:t>
            </a:r>
          </a:p>
          <a:p>
            <a:pPr lvl="2"/>
            <a:r>
              <a:rPr lang="en-US" sz="2000" dirty="0"/>
              <a:t>the formalization of algorithms as programs</a:t>
            </a:r>
          </a:p>
          <a:p>
            <a:pPr lvl="2"/>
            <a:r>
              <a:rPr lang="en-US" sz="2000" dirty="0"/>
              <a:t>the development of computational devices for executing programs</a:t>
            </a:r>
          </a:p>
          <a:p>
            <a:pPr lvl="2"/>
            <a:r>
              <a:rPr lang="en-US" sz="2000" dirty="0"/>
              <a:t>the theoretical study of the power and limitations of computing</a:t>
            </a:r>
          </a:p>
          <a:p>
            <a:pPr lvl="1">
              <a:buFont typeface="Wingdings" pitchFamily="2" charset="2"/>
              <a:buNone/>
            </a:pPr>
            <a:endParaRPr lang="en-US" sz="2000" dirty="0"/>
          </a:p>
          <a:p>
            <a:pPr lvl="1">
              <a:buFont typeface="Wingdings" pitchFamily="2" charset="2"/>
              <a:buNone/>
            </a:pPr>
            <a:endParaRPr lang="en-US" sz="2000" dirty="0"/>
          </a:p>
          <a:p>
            <a:r>
              <a:rPr lang="en-US" sz="2400" dirty="0"/>
              <a:t>whether this constitutes a "science" is a matter of interpretation</a:t>
            </a:r>
          </a:p>
          <a:p>
            <a:pPr lvl="1"/>
            <a:r>
              <a:rPr lang="en-US" sz="2000" dirty="0"/>
              <a:t>certainly, computer science represents a rigorous approach to understanding complex phenomena and problem solving</a:t>
            </a:r>
          </a:p>
          <a:p>
            <a:pPr lvl="1">
              <a:buFont typeface="Wingdings" pitchFamily="2" charset="2"/>
              <a:buNone/>
            </a:pPr>
            <a:endParaRPr lang="en-US" sz="2000" dirty="0"/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457200" y="3505200"/>
            <a:ext cx="8458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6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70FD1-D441-4EB0-BD46-DA8A525AC46C}" type="slidenum">
              <a:rPr lang="en-US"/>
              <a:pPr/>
              <a:t>3</a:t>
            </a:fld>
            <a:endParaRPr 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Scientific Method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r>
              <a:rPr lang="en-US" sz="2000" dirty="0"/>
              <a:t>the</a:t>
            </a:r>
            <a:r>
              <a:rPr lang="en-US" sz="1800" dirty="0"/>
              <a:t> </a:t>
            </a:r>
            <a:r>
              <a:rPr lang="en-US" sz="2000" dirty="0"/>
              <a:t>process developed by the scientific community for examining</a:t>
            </a:r>
          </a:p>
          <a:p>
            <a:r>
              <a:rPr lang="en-US" sz="2000" dirty="0"/>
              <a:t>observations and events is known as the </a:t>
            </a:r>
            <a:r>
              <a:rPr lang="en-US" sz="2000" i="1" dirty="0"/>
              <a:t>scientific method</a:t>
            </a:r>
            <a:endParaRPr lang="en-US" sz="2000" dirty="0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457200" y="3505200"/>
            <a:ext cx="8458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600" i="1"/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457200" y="4495800"/>
            <a:ext cx="8229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000" dirty="0"/>
              <a:t>many activities carried out by computer scientists follow the scientific method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dirty="0"/>
              <a:t>e.g., designing and implementing a large database system requires hypothesizing about its behavior under various conditioning, experimenting to test those hypotheses, analyzing the results, and possibly redesigning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dirty="0"/>
              <a:t>e.g., debugging a complex program requires forming hypotheses about where an error might be occurring, experimenting to test those hypotheses, analyzing the results, and fixing the bugs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0"/>
            <a:ext cx="822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  <p:bldP spid="1044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3E5D-E54A-448A-931A-6B606CC5EF28}" type="slidenum">
              <a:rPr lang="en-US"/>
              <a:pPr/>
              <a:t>4</a:t>
            </a:fld>
            <a:endParaRPr lang="en-US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Artificial Science</a:t>
            </a: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457200" y="3505200"/>
            <a:ext cx="8458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600" i="1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457200" y="1295400"/>
            <a:ext cx="822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dirty="0"/>
              <a:t>the distinction between computer science and natural sciences like biology, chemistry, and physics is the type of systems being studied</a:t>
            </a:r>
            <a:endParaRPr lang="en-US" sz="1600" dirty="0"/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1600" dirty="0"/>
              <a:t>natural sciences study naturally occurring phenomena and attempt to extract underlying laws of nature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1600" dirty="0"/>
              <a:t>computer science study human-made constructs: programs, computers, and computational modes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1600" dirty="0"/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dirty="0"/>
              <a:t>Herbert Simon coined the phrase "artificial science" to distinguish computer science from the natural sciences</a:t>
            </a: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457200" y="4038600"/>
            <a:ext cx="822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000" dirty="0"/>
              <a:t>in Europe, computer science is commonly called "Informatics"</a:t>
            </a:r>
            <a:endParaRPr lang="en-US" dirty="0"/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dirty="0"/>
              <a:t>emphasizes the role of information processing as opposed to machinery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000" dirty="0"/>
              <a:t>the term "</a:t>
            </a:r>
            <a:r>
              <a:rPr lang="en-US" sz="2000" dirty="0" err="1"/>
              <a:t>Algorithmics</a:t>
            </a:r>
            <a:r>
              <a:rPr lang="en-US" sz="2000" dirty="0"/>
              <a:t>" has also been proposed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dirty="0"/>
              <a:t>emphasizes the role of algorithms and problem solving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dirty="0"/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000" dirty="0"/>
              <a:t>other related fields study computation from different perspectives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i="1" dirty="0"/>
              <a:t>computer engineering</a:t>
            </a:r>
            <a:r>
              <a:rPr lang="en-US" dirty="0"/>
              <a:t> focuses on the design and construction of computers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i="1" dirty="0"/>
              <a:t>information systems management</a:t>
            </a:r>
            <a:r>
              <a:rPr lang="en-US" dirty="0"/>
              <a:t> focuses on business applications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E383-4167-4483-B94A-391AD15182B1}" type="slidenum">
              <a:rPr lang="en-US"/>
              <a:pPr/>
              <a:t>5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Science Themes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1143000"/>
          </a:xfrm>
        </p:spPr>
        <p:txBody>
          <a:bodyPr/>
          <a:lstStyle/>
          <a:p>
            <a:r>
              <a:rPr lang="en-US" sz="1600"/>
              <a:t>since computation encompasses many different types of activities, computer science research is often difficult to classify</a:t>
            </a:r>
          </a:p>
          <a:p>
            <a:pPr lvl="1"/>
            <a:r>
              <a:rPr lang="en-US" sz="1400"/>
              <a:t>three recurring themes define the discipline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457200" y="3276600"/>
            <a:ext cx="8229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000">
              <a:solidFill>
                <a:srgbClr val="0099FF"/>
              </a:solidFill>
              <a:latin typeface="Courier New" pitchFamily="49" charset="0"/>
            </a:endParaRPr>
          </a:p>
        </p:txBody>
      </p:sp>
      <p:pic>
        <p:nvPicPr>
          <p:cNvPr id="7680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438400"/>
            <a:ext cx="5348288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0A521-0F13-45C9-960D-21BE59A3FCD7}" type="slidenum">
              <a:rPr lang="en-US"/>
              <a:pPr/>
              <a:t>6</a:t>
            </a:fld>
            <a:endParaRPr 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Hardware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5181600"/>
          </a:xfrm>
        </p:spPr>
        <p:txBody>
          <a:bodyPr/>
          <a:lstStyle/>
          <a:p>
            <a:r>
              <a:rPr lang="en-US" sz="2000" i="1" dirty="0"/>
              <a:t>hardware</a:t>
            </a:r>
            <a:r>
              <a:rPr lang="en-US" sz="2000" dirty="0"/>
              <a:t> refers to the physical components of a computer and its supporting devices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most modern computers implement the von Neumann architecture</a:t>
            </a:r>
          </a:p>
          <a:p>
            <a:pPr lvl="1"/>
            <a:r>
              <a:rPr lang="en-US" sz="1800" dirty="0"/>
              <a:t>CPU + memory + input/output devices</a:t>
            </a:r>
          </a:p>
          <a:p>
            <a:pPr lvl="1">
              <a:buFont typeface="Wingdings" pitchFamily="2" charset="2"/>
              <a:buNone/>
            </a:pPr>
            <a:endParaRPr lang="en-US" sz="1800" dirty="0"/>
          </a:p>
          <a:p>
            <a:r>
              <a:rPr lang="en-US" sz="2400" dirty="0" smtClean="0"/>
              <a:t>ongoing </a:t>
            </a:r>
            <a:r>
              <a:rPr lang="en-US" sz="2400" dirty="0"/>
              <a:t>research seeks to improve hardware design and organization </a:t>
            </a:r>
          </a:p>
          <a:p>
            <a:pPr lvl="1"/>
            <a:r>
              <a:rPr lang="en-US" sz="2000" i="1" dirty="0"/>
              <a:t>circuit designers</a:t>
            </a:r>
            <a:r>
              <a:rPr lang="en-US" sz="2000" dirty="0"/>
              <a:t> create smaller, faster, more energy-efficient chips</a:t>
            </a:r>
          </a:p>
          <a:p>
            <a:pPr lvl="1"/>
            <a:r>
              <a:rPr lang="en-US" sz="2000" i="1" dirty="0"/>
              <a:t>microchip manufacturers</a:t>
            </a:r>
            <a:r>
              <a:rPr lang="en-US" sz="2000" dirty="0"/>
              <a:t> seek to miniaturize and streamline production</a:t>
            </a:r>
          </a:p>
          <a:p>
            <a:pPr lvl="1"/>
            <a:r>
              <a:rPr lang="en-US" sz="2000" i="1" dirty="0"/>
              <a:t>systems architects</a:t>
            </a:r>
            <a:r>
              <a:rPr lang="en-US" sz="2000" dirty="0"/>
              <a:t> research methods to increase </a:t>
            </a:r>
            <a:r>
              <a:rPr lang="en-US" sz="2000" i="1" dirty="0"/>
              <a:t>throughput</a:t>
            </a:r>
            <a:r>
              <a:rPr lang="en-US" sz="2000" dirty="0"/>
              <a:t> (the amount of work done in a given time period)</a:t>
            </a:r>
          </a:p>
          <a:p>
            <a:pPr lvl="2"/>
            <a:r>
              <a:rPr lang="en-US" sz="1800" dirty="0"/>
              <a:t>e.g., parallel processing – splitting the computation across multiple CPUs</a:t>
            </a:r>
          </a:p>
          <a:p>
            <a:pPr lvl="2"/>
            <a:r>
              <a:rPr lang="en-US" sz="1800" dirty="0"/>
              <a:t>e.g., networking – connecting computers to share information and work</a:t>
            </a:r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457200" y="3276600"/>
            <a:ext cx="8229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000">
              <a:solidFill>
                <a:srgbClr val="0099FF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86EA-38C4-467A-96AC-500BC0CF3F55}" type="slidenum">
              <a:rPr lang="en-US"/>
              <a:pPr/>
              <a:t>7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Software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5181600"/>
          </a:xfrm>
        </p:spPr>
        <p:txBody>
          <a:bodyPr/>
          <a:lstStyle/>
          <a:p>
            <a:r>
              <a:rPr lang="en-US" sz="1800" i="1" dirty="0"/>
              <a:t>software</a:t>
            </a:r>
            <a:r>
              <a:rPr lang="en-US" sz="1800" dirty="0"/>
              <a:t> refers to the programs that execute on computers</a:t>
            </a:r>
          </a:p>
          <a:p>
            <a:r>
              <a:rPr lang="en-US" sz="1800" dirty="0" smtClean="0"/>
              <a:t>3 </a:t>
            </a:r>
            <a:r>
              <a:rPr lang="en-US" sz="1800" dirty="0"/>
              <a:t>basic software categories</a:t>
            </a:r>
          </a:p>
          <a:p>
            <a:pPr marL="762000" lvl="1" indent="-304800">
              <a:buFont typeface="Wingdings" pitchFamily="2" charset="2"/>
              <a:buAutoNum type="arabicPeriod"/>
            </a:pPr>
            <a:r>
              <a:rPr lang="en-US" sz="1600" i="1" dirty="0"/>
              <a:t>systems software:</a:t>
            </a:r>
            <a:r>
              <a:rPr lang="en-US" sz="1600" dirty="0"/>
              <a:t> programs that directly control the execution of hardware components (e.g., operating systems)</a:t>
            </a:r>
          </a:p>
          <a:p>
            <a:pPr marL="762000" lvl="1" indent="-304800">
              <a:buFont typeface="Wingdings" pitchFamily="2" charset="2"/>
              <a:buAutoNum type="arabicPeriod"/>
            </a:pPr>
            <a:r>
              <a:rPr lang="en-US" sz="1600" i="1" dirty="0"/>
              <a:t>development software:</a:t>
            </a:r>
            <a:r>
              <a:rPr lang="en-US" sz="1600" dirty="0"/>
              <a:t> programs that are used as tools in the development of other programs (e.g.  Microsoft.NET, Java SDK)</a:t>
            </a:r>
          </a:p>
          <a:p>
            <a:pPr marL="762000" lvl="1" indent="-304800">
              <a:buFont typeface="Wingdings" pitchFamily="2" charset="2"/>
              <a:buAutoNum type="arabicPeriod"/>
            </a:pPr>
            <a:r>
              <a:rPr lang="en-US" sz="1600" i="1" dirty="0"/>
              <a:t>applications software:</a:t>
            </a:r>
            <a:r>
              <a:rPr lang="en-US" sz="1600" dirty="0"/>
              <a:t> all other programs, which perform a wide variety of tasks (e.g., web browsers, word processors, games)</a:t>
            </a:r>
          </a:p>
          <a:p>
            <a:pPr marL="762000" lvl="1" indent="-304800">
              <a:buFont typeface="Wingdings" pitchFamily="2" charset="2"/>
              <a:buAutoNum type="arabicPeriod"/>
            </a:pPr>
            <a:endParaRPr lang="en-US" sz="1600" dirty="0"/>
          </a:p>
          <a:p>
            <a:pPr marL="762000" lvl="1" indent="-304800">
              <a:buFont typeface="Wingdings" pitchFamily="2" charset="2"/>
              <a:buAutoNum type="arabicPeriod"/>
            </a:pPr>
            <a:r>
              <a:rPr lang="en-US" sz="1600" dirty="0" smtClean="0"/>
              <a:t>related </a:t>
            </a:r>
            <a:endParaRPr lang="en-US" sz="1600" dirty="0"/>
          </a:p>
          <a:p>
            <a:r>
              <a:rPr lang="en-US" sz="2000" dirty="0"/>
              <a:t>many careers in computer science are </a:t>
            </a:r>
            <a:r>
              <a:rPr lang="en-US" sz="2000" dirty="0" smtClean="0"/>
              <a:t>to </a:t>
            </a:r>
            <a:r>
              <a:rPr lang="en-US" sz="2000" dirty="0"/>
              <a:t>the design, development, testing, and maintenance of software</a:t>
            </a:r>
          </a:p>
          <a:p>
            <a:pPr marL="762000" lvl="1" indent="-304800"/>
            <a:r>
              <a:rPr lang="en-US" sz="1800" i="1" dirty="0"/>
              <a:t>language designers</a:t>
            </a:r>
            <a:r>
              <a:rPr lang="en-US" sz="1800" dirty="0"/>
              <a:t> develop and extend programming languages for easier and more efficient solutions</a:t>
            </a:r>
          </a:p>
          <a:p>
            <a:pPr marL="762000" lvl="1" indent="-304800"/>
            <a:r>
              <a:rPr lang="en-US" sz="1800" i="1" dirty="0"/>
              <a:t>programmers</a:t>
            </a:r>
            <a:r>
              <a:rPr lang="en-US" sz="1800" dirty="0"/>
              <a:t> design and code algorithms for execution on a computer	</a:t>
            </a:r>
          </a:p>
          <a:p>
            <a:pPr marL="762000" lvl="1" indent="-304800"/>
            <a:r>
              <a:rPr lang="en-US" sz="1800" i="1" dirty="0"/>
              <a:t>systems analysts</a:t>
            </a:r>
            <a:r>
              <a:rPr lang="en-US" sz="1800" dirty="0"/>
              <a:t> analyze program designs and manage development</a:t>
            </a:r>
          </a:p>
          <a:p>
            <a:pPr marL="762000" lvl="1" indent="-304800">
              <a:buFont typeface="Wingdings" pitchFamily="2" charset="2"/>
              <a:buNone/>
            </a:pPr>
            <a:endParaRPr lang="en-US" sz="1600" dirty="0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457200" y="3276600"/>
            <a:ext cx="8229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000">
              <a:solidFill>
                <a:srgbClr val="0099FF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91AAF-2D9F-4756-BACD-A3E5A06B4F10}" type="slidenum">
              <a:rPr lang="en-US"/>
              <a:pPr/>
              <a:t>8</a:t>
            </a:fld>
            <a:endParaRPr 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391400" cy="609600"/>
          </a:xfrm>
        </p:spPr>
        <p:txBody>
          <a:bodyPr/>
          <a:lstStyle/>
          <a:p>
            <a:r>
              <a:rPr lang="en-US" dirty="0"/>
              <a:t>Subfields of </a:t>
            </a:r>
            <a:r>
              <a:rPr lang="en-US" dirty="0" smtClean="0"/>
              <a:t>CS</a:t>
            </a:r>
            <a:endParaRPr lang="en-US" dirty="0"/>
          </a:p>
        </p:txBody>
      </p:sp>
      <p:pic>
        <p:nvPicPr>
          <p:cNvPr id="8807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838200"/>
            <a:ext cx="7620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Software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#6 of book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258</TotalTime>
  <Words>955</Words>
  <Application>Microsoft Office PowerPoint</Application>
  <PresentationFormat>On-screen Show (4:3)</PresentationFormat>
  <Paragraphs>139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Theme1</vt:lpstr>
      <vt:lpstr>Lecture on Computer Science as a Discipline</vt:lpstr>
      <vt:lpstr>Computer “Science”</vt:lpstr>
      <vt:lpstr>Scientific Method</vt:lpstr>
      <vt:lpstr>Artificial Science</vt:lpstr>
      <vt:lpstr>Computer Science Themes</vt:lpstr>
      <vt:lpstr>Hardware</vt:lpstr>
      <vt:lpstr>Software</vt:lpstr>
      <vt:lpstr>Subfields of CS</vt:lpstr>
      <vt:lpstr>Introduction To Software Engineering</vt:lpstr>
      <vt:lpstr>What is Software Engineering? </vt:lpstr>
      <vt:lpstr>What is SE?</vt:lpstr>
      <vt:lpstr>Difference b/w Engineering and Software Engineering</vt:lpstr>
      <vt:lpstr>Difference(cont)</vt:lpstr>
      <vt:lpstr>Software Development Life Cycle</vt:lpstr>
      <vt:lpstr>Traditional Development Phases</vt:lpstr>
      <vt:lpstr>Analysis Stage</vt:lpstr>
      <vt:lpstr>Design Stage</vt:lpstr>
      <vt:lpstr>Implementation Stage</vt:lpstr>
      <vt:lpstr>Testing Stage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on Software Engineering</dc:title>
  <dc:creator>Asma Sanam Larik</dc:creator>
  <cp:lastModifiedBy>Asma Sanam Larik</cp:lastModifiedBy>
  <cp:revision>63</cp:revision>
  <dcterms:created xsi:type="dcterms:W3CDTF">2009-12-09T19:37:58Z</dcterms:created>
  <dcterms:modified xsi:type="dcterms:W3CDTF">2009-12-10T06:35:33Z</dcterms:modified>
</cp:coreProperties>
</file>