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17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11/26/2009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11/26/2009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11/26/2009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11/26/2009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11/26/2009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11/26/2009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11/26/2009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11/26/2009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11/26/2009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11/26/2009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11/26/2009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11/26/2009</a:t>
            </a:fld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15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15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15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Network Basics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Internet</a:t>
            </a:r>
          </a:p>
        </p:txBody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05800" cy="4572000"/>
          </a:xfrm>
        </p:spPr>
        <p:txBody>
          <a:bodyPr/>
          <a:lstStyle/>
          <a:p>
            <a:r>
              <a:rPr lang="en-US" dirty="0"/>
              <a:t>The Internet: An internet that spans the </a:t>
            </a:r>
            <a:r>
              <a:rPr lang="en-US" dirty="0" smtClean="0"/>
              <a:t>world. If we connect more than one existing network we get network of networks known as Internet.</a:t>
            </a:r>
            <a:endParaRPr lang="en-US" dirty="0"/>
          </a:p>
          <a:p>
            <a:pPr lvl="1"/>
            <a:r>
              <a:rPr lang="en-US" dirty="0"/>
              <a:t>Original goal was to develop a means of connecting networks that would not be disrupted by local disasters</a:t>
            </a:r>
            <a:r>
              <a:rPr lang="en-US" dirty="0" smtClean="0"/>
              <a:t>. </a:t>
            </a:r>
            <a:endParaRPr lang="en-US" dirty="0"/>
          </a:p>
          <a:p>
            <a:pPr lvl="1"/>
            <a:r>
              <a:rPr lang="en-US" dirty="0"/>
              <a:t>Today it has shifted from an academic research project to a commercial undertaking.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 Dawn of the 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Network Classifications</a:t>
            </a:r>
            <a:endParaRPr lang="en-US" dirty="0"/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</a:p>
          <a:p>
            <a:pPr lvl="1"/>
            <a:r>
              <a:rPr lang="en-US" dirty="0" smtClean="0"/>
              <a:t>Local area network (LAN)</a:t>
            </a:r>
          </a:p>
          <a:p>
            <a:pPr lvl="1"/>
            <a:r>
              <a:rPr lang="en-US" dirty="0" smtClean="0"/>
              <a:t>Metropolitan area (MAN)</a:t>
            </a:r>
          </a:p>
          <a:p>
            <a:pPr lvl="1"/>
            <a:r>
              <a:rPr lang="en-US" dirty="0" smtClean="0"/>
              <a:t>Wide area network (WAN)</a:t>
            </a:r>
          </a:p>
          <a:p>
            <a:r>
              <a:rPr lang="en-US" dirty="0" smtClean="0"/>
              <a:t>Ownership</a:t>
            </a:r>
          </a:p>
          <a:p>
            <a:pPr lvl="1"/>
            <a:r>
              <a:rPr lang="en-US" dirty="0" smtClean="0"/>
              <a:t>Closed versus open</a:t>
            </a:r>
          </a:p>
          <a:p>
            <a:r>
              <a:rPr lang="en-US" dirty="0" smtClean="0"/>
              <a:t>Topology (configuration)</a:t>
            </a:r>
          </a:p>
          <a:p>
            <a:pPr lvl="1"/>
            <a:r>
              <a:rPr lang="en-US" dirty="0" smtClean="0"/>
              <a:t>Bus (Ethernet)</a:t>
            </a:r>
          </a:p>
          <a:p>
            <a:pPr lvl="1"/>
            <a:r>
              <a:rPr lang="en-US" dirty="0" smtClean="0"/>
              <a:t>Ring</a:t>
            </a:r>
          </a:p>
          <a:p>
            <a:pPr lvl="1"/>
            <a:r>
              <a:rPr lang="en-US" dirty="0" smtClean="0"/>
              <a:t>Star (Wireless networks with central Access Point)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Figure 4.1</a:t>
            </a:r>
            <a:r>
              <a:rPr lang="en-US"/>
              <a:t>  Network topologies</a:t>
            </a:r>
          </a:p>
        </p:txBody>
      </p:sp>
      <p:pic>
        <p:nvPicPr>
          <p:cNvPr id="311305" name="Picture 9" descr="fig04_01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2426" y="1649414"/>
            <a:ext cx="5899151" cy="35591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Figure 4.1</a:t>
            </a:r>
            <a:r>
              <a:rPr lang="en-US"/>
              <a:t>  Network topologies (continued)</a:t>
            </a:r>
          </a:p>
        </p:txBody>
      </p:sp>
      <p:pic>
        <p:nvPicPr>
          <p:cNvPr id="312333" name="Picture 13" descr="fig04_01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1" y="1752600"/>
            <a:ext cx="6178551" cy="36766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Connecting Networks</a:t>
            </a:r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 dirty="0"/>
              <a:t>Repeater:</a:t>
            </a:r>
            <a:r>
              <a:rPr lang="en-US" sz="2800" dirty="0"/>
              <a:t> Extends a network</a:t>
            </a:r>
          </a:p>
          <a:p>
            <a:r>
              <a:rPr lang="en-US" sz="2800" b="1" dirty="0"/>
              <a:t>Bridge:</a:t>
            </a:r>
            <a:r>
              <a:rPr lang="en-US" sz="2800" dirty="0"/>
              <a:t> Connects two compatible networks</a:t>
            </a:r>
          </a:p>
          <a:p>
            <a:r>
              <a:rPr lang="en-US" sz="2800" b="1" dirty="0"/>
              <a:t>Switch:</a:t>
            </a:r>
            <a:r>
              <a:rPr lang="en-US" sz="2800" dirty="0"/>
              <a:t> Connect several compatible networks</a:t>
            </a:r>
          </a:p>
          <a:p>
            <a:r>
              <a:rPr lang="en-US" sz="2800" b="1" dirty="0"/>
              <a:t>Router:</a:t>
            </a:r>
            <a:r>
              <a:rPr lang="en-US" sz="2800" dirty="0"/>
              <a:t> Connects two incompatible networks resulting in a network of networks called an </a:t>
            </a:r>
            <a:r>
              <a:rPr lang="en-US" sz="2800" b="1" dirty="0"/>
              <a:t>internet</a:t>
            </a:r>
          </a:p>
          <a:p>
            <a:pPr lvl="1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1143000"/>
          </a:xfrm>
        </p:spPr>
        <p:txBody>
          <a:bodyPr/>
          <a:lstStyle/>
          <a:p>
            <a:r>
              <a:rPr lang="en-US" b="0"/>
              <a:t>Figure 4.4</a:t>
            </a:r>
            <a:r>
              <a:rPr lang="en-US"/>
              <a:t>  Building a large bus network from smaller ones</a:t>
            </a:r>
          </a:p>
        </p:txBody>
      </p:sp>
      <p:pic>
        <p:nvPicPr>
          <p:cNvPr id="313351" name="Picture 7" descr="4-4"/>
          <p:cNvPicPr>
            <a:picLocks noChangeAspect="1" noChangeArrowheads="1"/>
          </p:cNvPicPr>
          <p:nvPr>
            <p:ph idx="1"/>
          </p:nvPr>
        </p:nvPicPr>
        <p:blipFill>
          <a:blip r:embed="rId2">
            <a:grayscl/>
          </a:blip>
          <a:srcRect/>
          <a:stretch>
            <a:fillRect/>
          </a:stretch>
        </p:blipFill>
        <p:spPr>
          <a:xfrm>
            <a:off x="684214" y="2033589"/>
            <a:ext cx="7550151" cy="36068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82000" cy="1524000"/>
          </a:xfrm>
        </p:spPr>
        <p:txBody>
          <a:bodyPr/>
          <a:lstStyle/>
          <a:p>
            <a:r>
              <a:rPr lang="en-US" b="0"/>
              <a:t>Figure 4.5</a:t>
            </a:r>
            <a:r>
              <a:rPr lang="en-US"/>
              <a:t>  Routers connecting two WiFi networks and an Ethernet network to form an internet</a:t>
            </a:r>
            <a:endParaRPr lang="en-US" b="0">
              <a:solidFill>
                <a:schemeClr val="tx1"/>
              </a:solidFill>
            </a:endParaRPr>
          </a:p>
        </p:txBody>
      </p:sp>
      <p:pic>
        <p:nvPicPr>
          <p:cNvPr id="398345" name="Picture 9" descr="fig04_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905001"/>
            <a:ext cx="6648451" cy="442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Inter-process Communication</a:t>
            </a:r>
          </a:p>
        </p:txBody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Client-server</a:t>
            </a:r>
          </a:p>
          <a:p>
            <a:pPr lvl="1"/>
            <a:r>
              <a:rPr lang="en-US"/>
              <a:t>One server, many clients</a:t>
            </a:r>
          </a:p>
          <a:p>
            <a:pPr lvl="1"/>
            <a:r>
              <a:rPr lang="en-US"/>
              <a:t>Server must execute continuously</a:t>
            </a:r>
          </a:p>
          <a:p>
            <a:pPr lvl="1"/>
            <a:r>
              <a:rPr lang="en-US"/>
              <a:t>Client initiates communication</a:t>
            </a:r>
          </a:p>
          <a:p>
            <a:r>
              <a:rPr lang="en-US"/>
              <a:t>Peer-to-peer (P2P)</a:t>
            </a:r>
          </a:p>
          <a:p>
            <a:pPr lvl="1"/>
            <a:r>
              <a:rPr lang="en-US"/>
              <a:t>Two processes communicating as equals</a:t>
            </a:r>
          </a:p>
          <a:p>
            <a:pPr lvl="1"/>
            <a:r>
              <a:rPr lang="en-US"/>
              <a:t>Peer processes can be short-lived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/>
          <a:lstStyle/>
          <a:p>
            <a:r>
              <a:rPr lang="en-US" sz="3200" b="0"/>
              <a:t>Figure 4.6</a:t>
            </a:r>
            <a:r>
              <a:rPr lang="en-US" sz="3200"/>
              <a:t>  The client/server model compared to the peer-to-peer model</a:t>
            </a:r>
          </a:p>
        </p:txBody>
      </p:sp>
      <p:pic>
        <p:nvPicPr>
          <p:cNvPr id="314376" name="Picture 8" descr="fig04_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524001"/>
            <a:ext cx="5105400" cy="47910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10</TotalTime>
  <Words>220</Words>
  <Application>Microsoft Office PowerPoint</Application>
  <PresentationFormat>On-screen Show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</vt:lpstr>
      <vt:lpstr>Network Basics</vt:lpstr>
      <vt:lpstr>Network Classifications</vt:lpstr>
      <vt:lpstr>Figure 4.1  Network topologies</vt:lpstr>
      <vt:lpstr>Figure 4.1  Network topologies (continued)</vt:lpstr>
      <vt:lpstr>Connecting Networks</vt:lpstr>
      <vt:lpstr>Figure 4.4  Building a large bus network from smaller ones</vt:lpstr>
      <vt:lpstr>Figure 4.5  Routers connecting two WiFi networks and an Ethernet network to form an internet</vt:lpstr>
      <vt:lpstr>Inter-process Communication</vt:lpstr>
      <vt:lpstr>Figure 4.6  The client/server model compared to the peer-to-peer model</vt:lpstr>
      <vt:lpstr>The Internet</vt:lpstr>
      <vt:lpstr>Show Dawn of the Net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Networks</dc:title>
  <dc:creator>admin</dc:creator>
  <cp:lastModifiedBy>maham</cp:lastModifiedBy>
  <cp:revision>6</cp:revision>
  <dcterms:created xsi:type="dcterms:W3CDTF">2006-08-16T00:00:00Z</dcterms:created>
  <dcterms:modified xsi:type="dcterms:W3CDTF">2009-11-26T02:39:56Z</dcterms:modified>
</cp:coreProperties>
</file>