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4886BB-122C-4695-BDA7-0D648A0F50DB}" type="datetimeFigureOut">
              <a:rPr lang="en-US" smtClean="0"/>
              <a:t>12/24/2009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212E37-14EE-45AB-BA15-5194A13F3F4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212E37-14EE-45AB-BA15-5194A13F3F4F}"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212E37-14EE-45AB-BA15-5194A13F3F4F}"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353B25D-7BC4-42D3-AAF1-AB7483B7371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212E37-14EE-45AB-BA15-5194A13F3F4F}"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212E37-14EE-45AB-BA15-5194A13F3F4F}"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212E37-14EE-45AB-BA15-5194A13F3F4F}"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353B25D-7BC4-42D3-AAF1-AB7483B7371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212E37-14EE-45AB-BA15-5194A13F3F4F}"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353B25D-7BC4-42D3-AAF1-AB7483B7371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0825" cy="6850063"/>
            <a:chOff x="0" y="0"/>
            <a:chExt cx="5758" cy="4315"/>
          </a:xfrm>
        </p:grpSpPr>
        <p:grpSp>
          <p:nvGrpSpPr>
            <p:cNvPr id="3"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22539" name="Rectangle 11"/>
          <p:cNvSpPr>
            <a:spLocks noGrp="1" noChangeArrowheads="1"/>
          </p:cNvSpPr>
          <p:nvPr>
            <p:ph type="ctrTitle" sz="quarter"/>
          </p:nvPr>
        </p:nvSpPr>
        <p:spPr>
          <a:xfrm>
            <a:off x="685800" y="1736725"/>
            <a:ext cx="7772400" cy="1920875"/>
          </a:xfrm>
        </p:spPr>
        <p:txBody>
          <a:bodyPr/>
          <a:lstStyle>
            <a:lvl1pPr>
              <a:defRPr sz="6000"/>
            </a:lvl1pPr>
          </a:lstStyle>
          <a:p>
            <a:r>
              <a:rPr lang="en-US" smtClean="0"/>
              <a:t>Click to edit Master title style</a:t>
            </a:r>
            <a:endParaRPr lang="en-US"/>
          </a:p>
        </p:txBody>
      </p:sp>
      <p:sp>
        <p:nvSpPr>
          <p:cNvPr id="2254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fld id="{1D8BD707-D9CF-40AE-B4C6-C98DA3205C09}" type="datetimeFigureOut">
              <a:rPr lang="en-US" smtClean="0"/>
              <a:pPr/>
              <a:t>12/24/2009</a:t>
            </a:fld>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8"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9"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4"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5"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3"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4"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12/24/2009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fld id="{1D8BD707-D9CF-40AE-B4C6-C98DA3205C09}" type="datetimeFigureOut">
              <a:rPr lang="en-US" smtClean="0"/>
              <a:pPr/>
              <a:t>12/24/2009</a:t>
            </a:fld>
            <a:endParaRPr lang="en-US"/>
          </a:p>
        </p:txBody>
      </p:sp>
      <p:sp>
        <p:nvSpPr>
          <p:cNvPr id="21507"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fld id="{B6F15528-21DE-4FAA-801E-634DDDAF4B2B}" type="slidenum">
              <a:rPr lang="en-US" smtClean="0"/>
              <a:pPr/>
              <a:t>‹#›</a:t>
            </a:fld>
            <a:endParaRPr lang="en-US"/>
          </a:p>
        </p:txBody>
      </p:sp>
      <p:grpSp>
        <p:nvGrpSpPr>
          <p:cNvPr id="2" name="Group 4"/>
          <p:cNvGrpSpPr>
            <a:grpSpLocks/>
          </p:cNvGrpSpPr>
          <p:nvPr/>
        </p:nvGrpSpPr>
        <p:grpSpPr bwMode="auto">
          <a:xfrm>
            <a:off x="0" y="0"/>
            <a:ext cx="9140825" cy="6850063"/>
            <a:chOff x="0" y="0"/>
            <a:chExt cx="5758" cy="4315"/>
          </a:xfrm>
        </p:grpSpPr>
        <p:grpSp>
          <p:nvGrpSpPr>
            <p:cNvPr id="3" name="Group 5"/>
            <p:cNvGrpSpPr>
              <a:grpSpLocks/>
            </p:cNvGrpSpPr>
            <p:nvPr userDrawn="1"/>
          </p:nvGrpSpPr>
          <p:grpSpPr bwMode="auto">
            <a:xfrm>
              <a:off x="1728" y="2230"/>
              <a:ext cx="4027" cy="2085"/>
              <a:chOff x="1728" y="2230"/>
              <a:chExt cx="4027" cy="2085"/>
            </a:xfrm>
          </p:grpSpPr>
          <p:sp>
            <p:nvSpPr>
              <p:cNvPr id="21510"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21511"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21512"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21513"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21514"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21515"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21516"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21517"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21518"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latin typeface="Arial" charset="0"/>
              </a:defRPr>
            </a:lvl1pPr>
          </a:lstStyle>
          <a:p>
            <a:endParaRPr lang="en-US"/>
          </a:p>
        </p:txBody>
      </p:sp>
      <p:sp>
        <p:nvSpPr>
          <p:cNvPr id="21519"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Introduction to Database</a:t>
            </a:r>
            <a:endParaRPr lang="en-US" dirty="0"/>
          </a:p>
        </p:txBody>
      </p:sp>
      <p:sp>
        <p:nvSpPr>
          <p:cNvPr id="3" name="Subtitle 2"/>
          <p:cNvSpPr>
            <a:spLocks noGrp="1"/>
          </p:cNvSpPr>
          <p:nvPr>
            <p:ph type="subTitle" sz="quarter" idx="1"/>
          </p:nvPr>
        </p:nvSpPr>
        <p:spPr/>
        <p:txBody>
          <a:bodyPr/>
          <a:lstStyle/>
          <a:p>
            <a:r>
              <a:rPr lang="en-US" dirty="0" smtClean="0"/>
              <a:t>Chapter #9 </a:t>
            </a:r>
          </a:p>
          <a:p>
            <a:r>
              <a:rPr lang="en-US" dirty="0" smtClean="0"/>
              <a:t>Sec 9.1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Database?</a:t>
            </a:r>
            <a:endParaRPr lang="en-US" dirty="0"/>
          </a:p>
        </p:txBody>
      </p:sp>
      <p:sp>
        <p:nvSpPr>
          <p:cNvPr id="3" name="Content Placeholder 2"/>
          <p:cNvSpPr>
            <a:spLocks noGrp="1"/>
          </p:cNvSpPr>
          <p:nvPr>
            <p:ph idx="1"/>
          </p:nvPr>
        </p:nvSpPr>
        <p:spPr/>
        <p:txBody>
          <a:bodyPr/>
          <a:lstStyle/>
          <a:p>
            <a:r>
              <a:rPr lang="en-US" dirty="0" smtClean="0"/>
              <a:t>A flat file is considered to be one-dimensional storage system because it presents its information from a single point of view.</a:t>
            </a:r>
          </a:p>
          <a:p>
            <a:endParaRPr lang="en-US" dirty="0" smtClean="0"/>
          </a:p>
          <a:p>
            <a:r>
              <a:rPr lang="en-US" dirty="0" smtClean="0"/>
              <a:t>A </a:t>
            </a:r>
            <a:r>
              <a:rPr lang="en-US" dirty="0" smtClean="0"/>
              <a:t>collection of data that is multidimensional in the sense that internal links between its entries make the information accessible from a variety of perspectives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457200" y="152400"/>
            <a:ext cx="8305800" cy="1143000"/>
          </a:xfrm>
        </p:spPr>
        <p:txBody>
          <a:bodyPr/>
          <a:lstStyle/>
          <a:p>
            <a:r>
              <a:rPr lang="en-US" b="0" dirty="0" smtClean="0"/>
              <a:t>Figure 9.1</a:t>
            </a:r>
            <a:r>
              <a:rPr lang="en-US" dirty="0" smtClean="0"/>
              <a:t>  A </a:t>
            </a:r>
            <a:r>
              <a:rPr lang="en-US" dirty="0"/>
              <a:t>file versus a database organization</a:t>
            </a:r>
          </a:p>
        </p:txBody>
      </p:sp>
      <p:pic>
        <p:nvPicPr>
          <p:cNvPr id="417796" name="Picture 4" descr="fig09_01"/>
          <p:cNvPicPr>
            <a:picLocks noChangeAspect="1" noChangeArrowheads="1"/>
          </p:cNvPicPr>
          <p:nvPr/>
        </p:nvPicPr>
        <p:blipFill>
          <a:blip r:embed="rId3"/>
          <a:srcRect/>
          <a:stretch>
            <a:fillRect/>
          </a:stretch>
        </p:blipFill>
        <p:spPr bwMode="auto">
          <a:xfrm>
            <a:off x="685800" y="1371600"/>
            <a:ext cx="6781800" cy="44196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Drawbacks of File system</a:t>
            </a:r>
            <a:endParaRPr lang="en-US" dirty="0"/>
          </a:p>
        </p:txBody>
      </p:sp>
      <p:sp>
        <p:nvSpPr>
          <p:cNvPr id="3" name="Content Placeholder 2"/>
          <p:cNvSpPr>
            <a:spLocks noGrp="1"/>
          </p:cNvSpPr>
          <p:nvPr>
            <p:ph idx="1"/>
          </p:nvPr>
        </p:nvSpPr>
        <p:spPr/>
        <p:txBody>
          <a:bodyPr/>
          <a:lstStyle/>
          <a:p>
            <a:r>
              <a:rPr lang="en-US" dirty="0" smtClean="0"/>
              <a:t>Different departments such as Customer Service Department and Payroll Department were no able to share information so the same data was duplicated in various departments </a:t>
            </a:r>
          </a:p>
          <a:p>
            <a:endParaRPr lang="en-US" dirty="0" smtClean="0"/>
          </a:p>
          <a:p>
            <a:r>
              <a:rPr lang="en-US" dirty="0" smtClean="0"/>
              <a:t>Secondly when an employee moved his record was deleted from all the places in which many errors were possible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 of Database</a:t>
            </a:r>
            <a:endParaRPr lang="en-US" dirty="0"/>
          </a:p>
        </p:txBody>
      </p:sp>
      <p:sp>
        <p:nvSpPr>
          <p:cNvPr id="3" name="Content Placeholder 2"/>
          <p:cNvSpPr>
            <a:spLocks noGrp="1"/>
          </p:cNvSpPr>
          <p:nvPr>
            <p:ph idx="1"/>
          </p:nvPr>
        </p:nvSpPr>
        <p:spPr/>
        <p:txBody>
          <a:bodyPr/>
          <a:lstStyle/>
          <a:p>
            <a:r>
              <a:rPr lang="en-US" dirty="0" smtClean="0"/>
              <a:t>If data is integrated at one place then each department can share that data.</a:t>
            </a:r>
          </a:p>
          <a:p>
            <a:r>
              <a:rPr lang="en-US" dirty="0" smtClean="0"/>
              <a:t>Control of data is concentrated in the administrative position called </a:t>
            </a:r>
            <a:r>
              <a:rPr lang="en-US" b="1" dirty="0" smtClean="0"/>
              <a:t>Database Administrator (DBA)</a:t>
            </a:r>
          </a:p>
          <a:p>
            <a:r>
              <a:rPr lang="en-US" dirty="0" smtClean="0"/>
              <a:t>Thus this centralized data helps in important decision making regarding the entire organization.</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lstStyle/>
          <a:p>
            <a:r>
              <a:rPr lang="en-US" dirty="0" smtClean="0"/>
              <a:t>One concern is the control of access to sensitive data. For example someone working on organizations newsletter might need access to employee names and addresses but should not have access to employee payroll data. Thus the ability to control data access is important</a:t>
            </a:r>
          </a:p>
          <a:p>
            <a:endParaRPr lang="en-US" dirty="0" smtClean="0"/>
          </a:p>
          <a:p>
            <a:r>
              <a:rPr lang="en-US" dirty="0" smtClean="0"/>
              <a:t>To provide data privileges database relies on schemas and sub schemas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9-</a:t>
            </a:r>
            <a:fld id="{CB8F1779-6ED4-4396-9696-8EE4269705ED}" type="slidenum">
              <a:rPr lang="en-US"/>
              <a:pPr/>
              <a:t>7</a:t>
            </a:fld>
            <a:endParaRPr lang="en-US"/>
          </a:p>
        </p:txBody>
      </p:sp>
      <p:sp>
        <p:nvSpPr>
          <p:cNvPr id="440322" name="Rectangle 2"/>
          <p:cNvSpPr>
            <a:spLocks noGrp="1" noChangeArrowheads="1"/>
          </p:cNvSpPr>
          <p:nvPr>
            <p:ph type="title"/>
          </p:nvPr>
        </p:nvSpPr>
        <p:spPr>
          <a:noFill/>
          <a:ln/>
        </p:spPr>
        <p:txBody>
          <a:bodyPr lIns="92075" tIns="46038" rIns="92075" bIns="46038"/>
          <a:lstStyle/>
          <a:p>
            <a:r>
              <a:rPr lang="en-US"/>
              <a:t>Schemas</a:t>
            </a:r>
          </a:p>
        </p:txBody>
      </p:sp>
      <p:sp>
        <p:nvSpPr>
          <p:cNvPr id="440323" name="Rectangle 3"/>
          <p:cNvSpPr>
            <a:spLocks noGrp="1" noChangeArrowheads="1"/>
          </p:cNvSpPr>
          <p:nvPr>
            <p:ph type="body" idx="1"/>
          </p:nvPr>
        </p:nvSpPr>
        <p:spPr>
          <a:noFill/>
          <a:ln/>
        </p:spPr>
        <p:txBody>
          <a:bodyPr lIns="92075" tIns="46038" rIns="92075" bIns="46038"/>
          <a:lstStyle/>
          <a:p>
            <a:r>
              <a:rPr lang="en-US" b="1" dirty="0"/>
              <a:t>Schema:</a:t>
            </a:r>
            <a:r>
              <a:rPr lang="en-US" dirty="0"/>
              <a:t> A description of the structure of an entire database, used by database software to maintain the </a:t>
            </a:r>
            <a:r>
              <a:rPr lang="en-US" dirty="0" smtClean="0"/>
              <a:t>database</a:t>
            </a:r>
          </a:p>
          <a:p>
            <a:endParaRPr lang="en-US" dirty="0"/>
          </a:p>
          <a:p>
            <a:r>
              <a:rPr lang="en-US" b="1" dirty="0"/>
              <a:t>Subschema:</a:t>
            </a:r>
            <a:r>
              <a:rPr lang="en-US" dirty="0"/>
              <a:t> A description of only that portion of the database pertinent to a particular user’s needs, used to prevent sensitive data from being accessed by unauthorized personnel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Suppose a schema for university database indicates that each student record contains items such as name, address, phone number, academic record etc. Moreover student and faculty are linked in the form that each student has a faculty advisor.</a:t>
            </a:r>
          </a:p>
          <a:p>
            <a:r>
              <a:rPr lang="en-US" dirty="0" smtClean="0"/>
              <a:t>Now the universities registrar would have a sub schema view in which he is able to see the faculties supervising students but should not be able to see the past employment history of the  faculty member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xfrm>
            <a:off x="457200" y="152400"/>
            <a:ext cx="8305800" cy="1143000"/>
          </a:xfrm>
        </p:spPr>
        <p:txBody>
          <a:bodyPr/>
          <a:lstStyle/>
          <a:p>
            <a:r>
              <a:rPr lang="en-US" b="0"/>
              <a:t>Figure 9.2</a:t>
            </a:r>
            <a:r>
              <a:rPr lang="en-US"/>
              <a:t>  The conceptual layers of a database implementation</a:t>
            </a:r>
          </a:p>
        </p:txBody>
      </p:sp>
      <p:pic>
        <p:nvPicPr>
          <p:cNvPr id="418819" name="Picture 3" descr="fig_09_02"/>
          <p:cNvPicPr preferRelativeResize="0">
            <a:picLocks noChangeAspect="1" noChangeArrowheads="1"/>
          </p:cNvPicPr>
          <p:nvPr/>
        </p:nvPicPr>
        <p:blipFill>
          <a:blip r:embed="rId3">
            <a:grayscl/>
          </a:blip>
          <a:srcRect/>
          <a:stretch>
            <a:fillRect/>
          </a:stretch>
        </p:blipFill>
        <p:spPr bwMode="auto">
          <a:xfrm>
            <a:off x="457200" y="2171700"/>
            <a:ext cx="8229600" cy="36957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heme1">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27</TotalTime>
  <Words>369</Words>
  <Application>Microsoft Office PowerPoint</Application>
  <PresentationFormat>On-screen Show (4:3)</PresentationFormat>
  <Paragraphs>38</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Theme1</vt:lpstr>
      <vt:lpstr>Introduction to Database</vt:lpstr>
      <vt:lpstr>What is a Database?</vt:lpstr>
      <vt:lpstr>Figure 9.1  A file versus a database organization</vt:lpstr>
      <vt:lpstr>Drawbacks of File system</vt:lpstr>
      <vt:lpstr>Advantage of Database</vt:lpstr>
      <vt:lpstr>Disadvantages</vt:lpstr>
      <vt:lpstr>Schemas</vt:lpstr>
      <vt:lpstr>Example </vt:lpstr>
      <vt:lpstr>Figure 9.2  The conceptual layers of a database implementation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Database</dc:title>
  <dc:creator>Asma Sanam Larik</dc:creator>
  <cp:lastModifiedBy>Asma Sanam Larik</cp:lastModifiedBy>
  <cp:revision>17</cp:revision>
  <dcterms:created xsi:type="dcterms:W3CDTF">2006-08-16T00:00:00Z</dcterms:created>
  <dcterms:modified xsi:type="dcterms:W3CDTF">2009-12-23T19:47:46Z</dcterms:modified>
</cp:coreProperties>
</file>