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4380E-17E4-4C59-BBB0-B04E029CBB2C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F23AC-705A-4C1A-B715-7FB99E096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23AC-705A-4C1A-B715-7FB99E096C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23AC-705A-4C1A-B715-7FB99E096C3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23AC-705A-4C1A-B715-7FB99E096C3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8473-6D8C-4B9D-9DD0-548AA3F0E1E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8473-6D8C-4B9D-9DD0-548AA3F0E1E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8473-6D8C-4B9D-9DD0-548AA3F0E1E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8473-6D8C-4B9D-9DD0-548AA3F0E1E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23AC-705A-4C1A-B715-7FB99E096C3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23AC-705A-4C1A-B715-7FB99E096C3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8473-6D8C-4B9D-9DD0-548AA3F0E1E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23AC-705A-4C1A-B715-7FB99E096C3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23AC-705A-4C1A-B715-7FB99E096C3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253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1D8BD707-D9CF-40AE-B4C6-C98DA3205C09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12/24/2009</a:t>
            </a:fld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151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151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51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151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1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5400" dirty="0" smtClean="0"/>
              <a:t>Lecture on Introduction to Artificial Intelligence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Chapter#10</a:t>
            </a:r>
          </a:p>
          <a:p>
            <a:r>
              <a:rPr lang="en-US" dirty="0" smtClean="0"/>
              <a:t>Sec 10.1 and 10.3 (before Heuristics)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r>
              <a:rPr lang="en-US" sz="3200" b="0" dirty="0"/>
              <a:t>Figure </a:t>
            </a:r>
            <a:r>
              <a:rPr lang="en-US" sz="3200" b="0" dirty="0" smtClean="0"/>
              <a:t>10.4</a:t>
            </a:r>
            <a:r>
              <a:rPr lang="en-US" sz="3200" dirty="0" smtClean="0"/>
              <a:t>  </a:t>
            </a:r>
            <a:r>
              <a:rPr lang="en-US" sz="3200" dirty="0"/>
              <a:t>Deductive reasoning in the context of a production system</a:t>
            </a:r>
          </a:p>
        </p:txBody>
      </p:sp>
      <p:pic>
        <p:nvPicPr>
          <p:cNvPr id="440323" name="Picture 3" descr="fig_10_04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524000" y="1600200"/>
            <a:ext cx="60960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r>
              <a:rPr lang="en-US" b="0" dirty="0"/>
              <a:t>Figure </a:t>
            </a:r>
            <a:r>
              <a:rPr lang="en-US" b="0" dirty="0" smtClean="0"/>
              <a:t>10.5</a:t>
            </a:r>
            <a:r>
              <a:rPr lang="en-US" dirty="0" smtClean="0"/>
              <a:t>  </a:t>
            </a:r>
            <a:r>
              <a:rPr lang="en-US" dirty="0"/>
              <a:t>An unsolved </a:t>
            </a:r>
            <a:br>
              <a:rPr lang="en-US" dirty="0"/>
            </a:br>
            <a:r>
              <a:rPr lang="en-US" dirty="0"/>
              <a:t>eight-puzzle</a:t>
            </a:r>
          </a:p>
        </p:txBody>
      </p:sp>
      <p:pic>
        <p:nvPicPr>
          <p:cNvPr id="441347" name="Picture 3" descr="fig_10_05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 l="20377" b="5682"/>
          <a:stretch>
            <a:fillRect/>
          </a:stretch>
        </p:blipFill>
        <p:spPr bwMode="auto">
          <a:xfrm>
            <a:off x="2743200" y="1905000"/>
            <a:ext cx="35591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Figure </a:t>
            </a:r>
            <a:r>
              <a:rPr lang="en-US" b="0" dirty="0" smtClean="0"/>
              <a:t>10.6</a:t>
            </a:r>
            <a:r>
              <a:rPr lang="en-US" dirty="0" smtClean="0"/>
              <a:t>  </a:t>
            </a:r>
            <a:r>
              <a:rPr lang="en-US" dirty="0"/>
              <a:t>A sample search tree</a:t>
            </a:r>
          </a:p>
        </p:txBody>
      </p:sp>
      <p:pic>
        <p:nvPicPr>
          <p:cNvPr id="442371" name="Picture 3" descr="fig_10_06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800100" y="1600200"/>
            <a:ext cx="72009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Intelligent Agents</a:t>
            </a:r>
            <a:endParaRPr lang="en-US">
              <a:solidFill>
                <a:srgbClr val="9A3416"/>
              </a:solidFill>
            </a:endParaRPr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Agent:</a:t>
            </a:r>
            <a:r>
              <a:rPr lang="en-US"/>
              <a:t> A “device” that responds to stimuli from its environment</a:t>
            </a:r>
          </a:p>
          <a:p>
            <a:pPr lvl="1"/>
            <a:r>
              <a:rPr lang="en-US"/>
              <a:t>Sensors</a:t>
            </a:r>
          </a:p>
          <a:p>
            <a:pPr lvl="1"/>
            <a:r>
              <a:rPr lang="en-US"/>
              <a:t>Actuators</a:t>
            </a:r>
          </a:p>
          <a:p>
            <a:r>
              <a:rPr lang="en-US"/>
              <a:t>Much of the research in artificial intelligence can be viewed in the context of building agents that behave intelligently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Levels of Intelligent Behavior</a:t>
            </a:r>
            <a:endParaRPr lang="en-US">
              <a:solidFill>
                <a:srgbClr val="9A3416"/>
              </a:solidFill>
            </a:endParaRP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Reflex: actions are predetermined responses to the input data</a:t>
            </a:r>
          </a:p>
          <a:p>
            <a:r>
              <a:rPr lang="en-US"/>
              <a:t>More intelligent behavior requires knowledge of the environment and involves such activities as:</a:t>
            </a:r>
          </a:p>
          <a:p>
            <a:pPr lvl="1"/>
            <a:r>
              <a:rPr lang="en-US"/>
              <a:t>Goal seeking</a:t>
            </a:r>
          </a:p>
          <a:p>
            <a:pPr lvl="1"/>
            <a:r>
              <a:rPr lang="en-US"/>
              <a:t>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r>
              <a:rPr lang="en-US" b="0" dirty="0"/>
              <a:t>Figure </a:t>
            </a:r>
            <a:r>
              <a:rPr lang="en-US" b="0" dirty="0" smtClean="0"/>
              <a:t>10.2</a:t>
            </a:r>
            <a:r>
              <a:rPr lang="en-US" dirty="0" smtClean="0"/>
              <a:t>  </a:t>
            </a:r>
            <a:r>
              <a:rPr lang="en-US" dirty="0"/>
              <a:t>The eight-puzzle in its solved configuration</a:t>
            </a:r>
            <a:endParaRPr lang="en-US" dirty="0">
              <a:solidFill>
                <a:srgbClr val="9A3416"/>
              </a:solidFill>
            </a:endParaRPr>
          </a:p>
        </p:txBody>
      </p:sp>
      <p:pic>
        <p:nvPicPr>
          <p:cNvPr id="437251" name="Picture 3" descr="fig_10_01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371600" y="1966913"/>
            <a:ext cx="6172200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1143000"/>
          </a:xfrm>
        </p:spPr>
        <p:txBody>
          <a:bodyPr/>
          <a:lstStyle/>
          <a:p>
            <a:r>
              <a:rPr lang="en-US" b="0" dirty="0"/>
              <a:t>Figure </a:t>
            </a:r>
            <a:r>
              <a:rPr lang="en-US" b="0" dirty="0" smtClean="0"/>
              <a:t>10.1</a:t>
            </a:r>
            <a:r>
              <a:rPr lang="en-US" dirty="0" smtClean="0"/>
              <a:t>  </a:t>
            </a:r>
            <a:r>
              <a:rPr lang="en-US" dirty="0"/>
              <a:t>Our puzzle-solving machine</a:t>
            </a:r>
            <a:endParaRPr lang="en-US" dirty="0">
              <a:solidFill>
                <a:srgbClr val="9A3416"/>
              </a:solidFill>
            </a:endParaRPr>
          </a:p>
        </p:txBody>
      </p:sp>
      <p:pic>
        <p:nvPicPr>
          <p:cNvPr id="438275" name="Picture 3" descr="fig_10_02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667000" y="1600200"/>
            <a:ext cx="381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Approaches to Research in Artificial Intelligence</a:t>
            </a:r>
            <a:endParaRPr lang="en-US">
              <a:solidFill>
                <a:srgbClr val="9A3416"/>
              </a:solidFill>
            </a:endParaRP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Engineering track </a:t>
            </a:r>
          </a:p>
          <a:p>
            <a:pPr lvl="1"/>
            <a:r>
              <a:rPr lang="en-US"/>
              <a:t>Performance oriented</a:t>
            </a:r>
          </a:p>
          <a:p>
            <a:r>
              <a:rPr lang="en-US"/>
              <a:t>Theoretical track </a:t>
            </a:r>
          </a:p>
          <a:p>
            <a:pPr lvl="1"/>
            <a:r>
              <a:rPr lang="en-US"/>
              <a:t>Simulation oriented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Components of a Production Systems</a:t>
            </a:r>
            <a:endParaRPr lang="en-US">
              <a:solidFill>
                <a:srgbClr val="9A3416"/>
              </a:solidFill>
            </a:endParaRP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Font typeface="Times" pitchFamily="71" charset="0"/>
              <a:buNone/>
            </a:pPr>
            <a:r>
              <a:rPr lang="en-US"/>
              <a:t>1. Collection of states</a:t>
            </a:r>
          </a:p>
          <a:p>
            <a:pPr lvl="1"/>
            <a:r>
              <a:rPr lang="en-US"/>
              <a:t>Start (or initial) state</a:t>
            </a:r>
          </a:p>
          <a:p>
            <a:pPr lvl="1"/>
            <a:r>
              <a:rPr lang="en-US"/>
              <a:t>Goal state (or states)</a:t>
            </a:r>
          </a:p>
          <a:p>
            <a:pPr>
              <a:buFont typeface="Times" pitchFamily="71" charset="0"/>
              <a:buNone/>
            </a:pPr>
            <a:r>
              <a:rPr lang="en-US"/>
              <a:t>2. Collection of productions: rules or moves</a:t>
            </a:r>
          </a:p>
          <a:p>
            <a:pPr lvl="1"/>
            <a:r>
              <a:rPr lang="en-US"/>
              <a:t>Each production may have preconditions</a:t>
            </a:r>
          </a:p>
          <a:p>
            <a:pPr>
              <a:buFont typeface="Times" pitchFamily="71" charset="0"/>
              <a:buNone/>
            </a:pPr>
            <a:r>
              <a:rPr lang="en-US"/>
              <a:t>3. Control system: decides which production to apply next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Reasoning by Searching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State Graph:</a:t>
            </a:r>
            <a:r>
              <a:rPr lang="en-US"/>
              <a:t> All states and productions</a:t>
            </a:r>
          </a:p>
          <a:p>
            <a:r>
              <a:rPr lang="en-US" b="1"/>
              <a:t>Search Tree:</a:t>
            </a:r>
            <a:r>
              <a:rPr lang="en-US"/>
              <a:t> A record of state transitions explored while searching for a goal state</a:t>
            </a:r>
          </a:p>
          <a:p>
            <a:pPr lvl="1"/>
            <a:r>
              <a:rPr lang="en-US"/>
              <a:t>Breadth-first search</a:t>
            </a:r>
          </a:p>
          <a:p>
            <a:pPr lvl="1"/>
            <a:r>
              <a:rPr lang="en-US"/>
              <a:t>Depth-first 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r>
              <a:rPr lang="en-US" b="0" dirty="0"/>
              <a:t>Figure </a:t>
            </a:r>
            <a:r>
              <a:rPr lang="en-US" b="0" dirty="0" smtClean="0"/>
              <a:t>10.3</a:t>
            </a:r>
            <a:r>
              <a:rPr lang="en-US" dirty="0" smtClean="0"/>
              <a:t>  </a:t>
            </a:r>
            <a:r>
              <a:rPr lang="en-US" dirty="0"/>
              <a:t>A small portion of the eight-puzzle’s state graph</a:t>
            </a:r>
          </a:p>
        </p:txBody>
      </p:sp>
      <p:pic>
        <p:nvPicPr>
          <p:cNvPr id="439299" name="Picture 3" descr="fig_10_03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066800" y="1600200"/>
            <a:ext cx="68199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25</TotalTime>
  <Words>228</Words>
  <Application>Microsoft Office PowerPoint</Application>
  <PresentationFormat>On-screen Show (4:3)</PresentationFormat>
  <Paragraphs>48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Theme1</vt:lpstr>
      <vt:lpstr>Lecture on Introduction to Artificial Intelligence</vt:lpstr>
      <vt:lpstr>Intelligent Agents</vt:lpstr>
      <vt:lpstr>Levels of Intelligent Behavior</vt:lpstr>
      <vt:lpstr>Figure 10.2  The eight-puzzle in its solved configuration</vt:lpstr>
      <vt:lpstr>Figure 10.1  Our puzzle-solving machine</vt:lpstr>
      <vt:lpstr>Approaches to Research in Artificial Intelligence</vt:lpstr>
      <vt:lpstr>Components of a Production Systems</vt:lpstr>
      <vt:lpstr>Reasoning by Searching</vt:lpstr>
      <vt:lpstr>Figure 10.3  A small portion of the eight-puzzle’s state graph</vt:lpstr>
      <vt:lpstr>Figure 10.4  Deductive reasoning in the context of a production system</vt:lpstr>
      <vt:lpstr>Figure 10.5  An unsolved  eight-puzzle</vt:lpstr>
      <vt:lpstr>Figure 10.6  A sample search tree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on Introduction to Artificial Intelligencce</dc:title>
  <dc:creator>Asma Sanam Larik</dc:creator>
  <cp:lastModifiedBy>Asma Sanam Larik</cp:lastModifiedBy>
  <cp:revision>15</cp:revision>
  <dcterms:created xsi:type="dcterms:W3CDTF">2006-08-16T00:00:00Z</dcterms:created>
  <dcterms:modified xsi:type="dcterms:W3CDTF">2009-12-24T02:56:36Z</dcterms:modified>
</cp:coreProperties>
</file>