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1597CE-3010-49C1-8953-2F7A74364543}" type="datetimeFigureOut">
              <a:rPr lang="en-US" smtClean="0"/>
              <a:t>12/20/2009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2EFC8-3493-4CD3-9683-BF38C3BB57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22EFC8-3493-4CD3-9683-BF38C3BB5735}"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0825" cy="6850063"/>
            <a:chOff x="0" y="0"/>
            <a:chExt cx="5758" cy="4315"/>
          </a:xfrm>
        </p:grpSpPr>
        <p:grpSp>
          <p:nvGrpSpPr>
            <p:cNvPr id="3"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2539" name="Rectangle 11"/>
          <p:cNvSpPr>
            <a:spLocks noGrp="1" noChangeArrowheads="1"/>
          </p:cNvSpPr>
          <p:nvPr>
            <p:ph type="ctrTitle" sz="quarter"/>
          </p:nvPr>
        </p:nvSpPr>
        <p:spPr>
          <a:xfrm>
            <a:off x="685800" y="1736725"/>
            <a:ext cx="7772400" cy="1920875"/>
          </a:xfrm>
        </p:spPr>
        <p:txBody>
          <a:bodyPr/>
          <a:lstStyle>
            <a:lvl1pPr>
              <a:defRPr sz="6000"/>
            </a:lvl1pPr>
          </a:lstStyle>
          <a:p>
            <a:r>
              <a:rPr lang="en-US" smtClean="0"/>
              <a:t>Click to edit Master title style</a:t>
            </a:r>
            <a:endParaRPr lang="en-US"/>
          </a:p>
        </p:txBody>
      </p:sp>
      <p:sp>
        <p:nvSpPr>
          <p:cNvPr id="2254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fld id="{8677BCDF-DC13-4CA2-ACA8-023DD95A2E4F}" type="datetimeFigureOut">
              <a:rPr lang="en-US" smtClean="0"/>
              <a:t>12/20/2009</a:t>
            </a:fld>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fld id="{46EE0841-768C-491C-85E1-766617C18C2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8"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9"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4"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5"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3"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4"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8677BCDF-DC13-4CA2-ACA8-023DD95A2E4F}" type="datetimeFigureOut">
              <a:rPr lang="en-US" smtClean="0"/>
              <a:t>12/20/2009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46EE0841-768C-491C-85E1-766617C18C2A}" type="slidenum">
              <a:rPr lang="en-US" smtClean="0"/>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fld id="{8677BCDF-DC13-4CA2-ACA8-023DD95A2E4F}" type="datetimeFigureOut">
              <a:rPr lang="en-US" smtClean="0"/>
              <a:t>12/20/2009</a:t>
            </a:fld>
            <a:endParaRPr lang="en-US"/>
          </a:p>
        </p:txBody>
      </p:sp>
      <p:sp>
        <p:nvSpPr>
          <p:cNvPr id="2150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fld id="{46EE0841-768C-491C-85E1-766617C18C2A}" type="slidenum">
              <a:rPr lang="en-US" smtClean="0"/>
              <a:t>‹#›</a:t>
            </a:fld>
            <a:endParaRPr lang="en-US"/>
          </a:p>
        </p:txBody>
      </p:sp>
      <p:grpSp>
        <p:nvGrpSpPr>
          <p:cNvPr id="2" name="Group 4"/>
          <p:cNvGrpSpPr>
            <a:grpSpLocks/>
          </p:cNvGrpSpPr>
          <p:nvPr/>
        </p:nvGrpSpPr>
        <p:grpSpPr bwMode="auto">
          <a:xfrm>
            <a:off x="0" y="0"/>
            <a:ext cx="9140825" cy="6850063"/>
            <a:chOff x="0" y="0"/>
            <a:chExt cx="5758" cy="4315"/>
          </a:xfrm>
        </p:grpSpPr>
        <p:grpSp>
          <p:nvGrpSpPr>
            <p:cNvPr id="3" name="Group 5"/>
            <p:cNvGrpSpPr>
              <a:grpSpLocks/>
            </p:cNvGrpSpPr>
            <p:nvPr userDrawn="1"/>
          </p:nvGrpSpPr>
          <p:grpSpPr bwMode="auto">
            <a:xfrm>
              <a:off x="1728" y="2230"/>
              <a:ext cx="4027" cy="2085"/>
              <a:chOff x="1728" y="2230"/>
              <a:chExt cx="4027" cy="2085"/>
            </a:xfrm>
          </p:grpSpPr>
          <p:sp>
            <p:nvSpPr>
              <p:cNvPr id="2151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2151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2151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21513"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2151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2151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21516"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151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2151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defRPr>
            </a:lvl1pPr>
          </a:lstStyle>
          <a:p>
            <a:endParaRPr lang="en-US"/>
          </a:p>
        </p:txBody>
      </p:sp>
      <p:sp>
        <p:nvSpPr>
          <p:cNvPr id="2151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computer.howstuffworks.com/question246.ht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omputer.howstuffworks.com/framed.htm?parent=question435.htm&amp;url=http://www.linux.org/info/gnu.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Lecture on Internet Issues and Laws</a:t>
            </a:r>
            <a:endParaRPr lang="en-US" dirty="0"/>
          </a:p>
        </p:txBody>
      </p:sp>
      <p:sp>
        <p:nvSpPr>
          <p:cNvPr id="3" name="Subtitle 2"/>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Even </a:t>
            </a:r>
            <a:r>
              <a:rPr lang="en-US" dirty="0" smtClean="0"/>
              <a:t>the purchasers of computer </a:t>
            </a:r>
            <a:r>
              <a:rPr lang="en-US" dirty="0" smtClean="0"/>
              <a:t>programs </a:t>
            </a:r>
            <a:r>
              <a:rPr lang="en-US" dirty="0" smtClean="0"/>
              <a:t>may not copy, adapt or make copies of adaption of the </a:t>
            </a:r>
            <a:r>
              <a:rPr lang="en-US" dirty="0" smtClean="0"/>
              <a:t>programs </a:t>
            </a:r>
            <a:r>
              <a:rPr lang="en-US" dirty="0" smtClean="0"/>
              <a:t>in connection with their use by themselves or their employees. </a:t>
            </a:r>
            <a:endParaRPr lang="en-US" dirty="0" smtClean="0"/>
          </a:p>
          <a:p>
            <a:r>
              <a:rPr lang="en-US" dirty="0" smtClean="0"/>
              <a:t>The unauthorized </a:t>
            </a:r>
            <a:r>
              <a:rPr lang="en-US" dirty="0" smtClean="0"/>
              <a:t>use </a:t>
            </a:r>
            <a:r>
              <a:rPr lang="en-US" dirty="0" smtClean="0"/>
              <a:t>is infringement </a:t>
            </a:r>
            <a:r>
              <a:rPr lang="en-US" dirty="0" smtClean="0"/>
              <a:t>of the copyright. Accordingly, if a duplicate of a computer </a:t>
            </a:r>
            <a:r>
              <a:rPr lang="en-US" dirty="0" smtClean="0"/>
              <a:t>program </a:t>
            </a:r>
            <a:r>
              <a:rPr lang="en-US" dirty="0" smtClean="0"/>
              <a:t>is acquired by someone who has no </a:t>
            </a:r>
            <a:r>
              <a:rPr lang="en-US" dirty="0" smtClean="0"/>
              <a:t>license </a:t>
            </a:r>
            <a:r>
              <a:rPr lang="en-US" dirty="0" smtClean="0"/>
              <a:t>to use it, the copyright owner has the right to prevent him using it.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Remedies for Copyright Violations</a:t>
            </a:r>
            <a:endParaRPr lang="en-US" dirty="0"/>
          </a:p>
        </p:txBody>
      </p:sp>
      <p:sp>
        <p:nvSpPr>
          <p:cNvPr id="3" name="Content Placeholder 2"/>
          <p:cNvSpPr>
            <a:spLocks noGrp="1"/>
          </p:cNvSpPr>
          <p:nvPr>
            <p:ph idx="1"/>
          </p:nvPr>
        </p:nvSpPr>
        <p:spPr/>
        <p:txBody>
          <a:bodyPr/>
          <a:lstStyle/>
          <a:p>
            <a:r>
              <a:rPr lang="en-US" dirty="0" smtClean="0"/>
              <a:t>Civil Proceedings</a:t>
            </a:r>
          </a:p>
          <a:p>
            <a:r>
              <a:rPr lang="en-US" dirty="0" smtClean="0"/>
              <a:t>Criminal Proceedings</a:t>
            </a:r>
          </a:p>
          <a:p>
            <a:r>
              <a:rPr lang="en-US" dirty="0" smtClean="0"/>
              <a:t>Accordingly, a person whose copyright has been </a:t>
            </a:r>
            <a:r>
              <a:rPr lang="en-US" dirty="0" smtClean="0"/>
              <a:t>violated </a:t>
            </a:r>
            <a:r>
              <a:rPr lang="en-US" dirty="0" smtClean="0"/>
              <a:t>is able to sue for </a:t>
            </a:r>
            <a:r>
              <a:rPr lang="en-US" dirty="0" smtClean="0"/>
              <a:t>damages</a:t>
            </a:r>
          </a:p>
          <a:p>
            <a:r>
              <a:rPr lang="en-US" dirty="0" smtClean="0"/>
              <a:t>If a person is convicted then imprisonment </a:t>
            </a:r>
            <a:r>
              <a:rPr lang="en-US" dirty="0" smtClean="0"/>
              <a:t>which may extend to 3 years, or with fine which may extent to one hundred thousand rupees (one US dollars nearly equals twenty five rupees), or with </a:t>
            </a:r>
            <a:r>
              <a:rPr lang="en-US" dirty="0" smtClean="0"/>
              <a:t>both are possible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Crimes</a:t>
            </a:r>
            <a:endParaRPr lang="en-US" dirty="0"/>
          </a:p>
        </p:txBody>
      </p:sp>
      <p:sp>
        <p:nvSpPr>
          <p:cNvPr id="3" name="Content Placeholder 2"/>
          <p:cNvSpPr>
            <a:spLocks noGrp="1"/>
          </p:cNvSpPr>
          <p:nvPr>
            <p:ph idx="1"/>
          </p:nvPr>
        </p:nvSpPr>
        <p:spPr/>
        <p:txBody>
          <a:bodyPr/>
          <a:lstStyle/>
          <a:p>
            <a:r>
              <a:rPr lang="en-US" dirty="0" smtClean="0"/>
              <a:t>Cyber crime </a:t>
            </a:r>
            <a:r>
              <a:rPr lang="en-US" dirty="0" smtClean="0"/>
              <a:t>encompasses any criminal act dealing with </a:t>
            </a:r>
            <a:r>
              <a:rPr lang="en-US" dirty="0" smtClean="0"/>
              <a:t>computers </a:t>
            </a:r>
            <a:r>
              <a:rPr lang="en-US" dirty="0" smtClean="0"/>
              <a:t>and networks (called hacking). </a:t>
            </a:r>
            <a:endParaRPr lang="en-US" dirty="0" smtClean="0"/>
          </a:p>
          <a:p>
            <a:r>
              <a:rPr lang="en-US" dirty="0" smtClean="0"/>
              <a:t>Hate crimes, telemarketing </a:t>
            </a:r>
            <a:r>
              <a:rPr lang="en-US" dirty="0" smtClean="0"/>
              <a:t>and Internet fraud, identity theft, and credit card account thefts are considered to be cyber crimes when the illegal activities are committed through the use of a computer and the Internet</a:t>
            </a:r>
            <a:r>
              <a:rPr lang="en-US" dirty="0" smtClean="0"/>
              <a:t>.</a:t>
            </a:r>
          </a:p>
          <a:p>
            <a:r>
              <a:rPr lang="en-US" dirty="0" smtClean="0"/>
              <a:t>Laws yet have to be passed by the parliament</a:t>
            </a: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Hacking?</a:t>
            </a:r>
            <a:endParaRPr lang="en-US" dirty="0"/>
          </a:p>
        </p:txBody>
      </p:sp>
      <p:sp>
        <p:nvSpPr>
          <p:cNvPr id="3" name="Content Placeholder 2"/>
          <p:cNvSpPr>
            <a:spLocks noGrp="1"/>
          </p:cNvSpPr>
          <p:nvPr>
            <p:ph idx="1"/>
          </p:nvPr>
        </p:nvSpPr>
        <p:spPr/>
        <p:txBody>
          <a:bodyPr/>
          <a:lstStyle/>
          <a:p>
            <a:r>
              <a:rPr lang="en-US" dirty="0" smtClean="0"/>
              <a:t>I</a:t>
            </a:r>
            <a:r>
              <a:rPr lang="en-US" dirty="0" smtClean="0"/>
              <a:t>t </a:t>
            </a:r>
            <a:r>
              <a:rPr lang="en-US" dirty="0" smtClean="0"/>
              <a:t>is defined as the unauthorized use of a computer - especially when it involves attempting to circumvent the security measures of that computer, or of a network. </a:t>
            </a:r>
            <a:endParaRPr lang="en-US" dirty="0" smtClean="0"/>
          </a:p>
          <a:p>
            <a:r>
              <a:rPr lang="en-US" dirty="0" smtClean="0"/>
              <a:t>There </a:t>
            </a:r>
            <a:r>
              <a:rPr lang="en-US" dirty="0" smtClean="0"/>
              <a:t>are two basic types of hacking. Some only hack because they want to see if they can do it - it is a challenge to them. For others, however, it becomes an attack, and they use their unauthorized access for destructive purposes</a:t>
            </a:r>
            <a:br>
              <a:rPr lang="en-US"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Term invented by students of MIT</a:t>
            </a:r>
          </a:p>
          <a:p>
            <a:r>
              <a:rPr lang="en-US" dirty="0" smtClean="0"/>
              <a:t>Getting their laughs and skills from hacking and cracking into primitive computers and exploiting the Arpanet (predecessor to the internet), they created a novelty that would become the target of federal crackdown in years to come. </a:t>
            </a:r>
            <a:endParaRPr lang="en-US" dirty="0" smtClean="0"/>
          </a:p>
          <a:p>
            <a:r>
              <a:rPr lang="en-US" dirty="0" smtClean="0"/>
              <a:t>Hacking is an </a:t>
            </a:r>
            <a:r>
              <a:rPr lang="en-US" dirty="0" smtClean="0"/>
              <a:t>artistic criminal offense of breaking into another remote system without the owner's consent for the purpose of stealing </a:t>
            </a:r>
            <a:r>
              <a:rPr lang="en-US" dirty="0" smtClean="0"/>
              <a:t>information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However, the act of hacking started out innocently, and was basically a method of trying to figure out how computer systems worked. The 1970s saw the rise in "</a:t>
            </a:r>
            <a:r>
              <a:rPr lang="en-US" dirty="0" err="1" smtClean="0"/>
              <a:t>phreaking</a:t>
            </a:r>
            <a:r>
              <a:rPr lang="en-US" dirty="0" smtClean="0"/>
              <a:t>," or phone hacking, headed by John </a:t>
            </a:r>
            <a:r>
              <a:rPr lang="en-US" dirty="0" smtClean="0"/>
              <a:t>Draper. He devised a method of making free long distance calls</a:t>
            </a:r>
          </a:p>
          <a:p>
            <a:endParaRPr lang="en-US" dirty="0" smtClean="0"/>
          </a:p>
          <a:p>
            <a:r>
              <a:rPr lang="en-US" dirty="0" smtClean="0"/>
              <a:t>In 1984 American Congress launched Computer Fraud and Abuse Act</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Over the years, there was a series of noticeable occurrences as the worst consequential effect of computer hacking on more high profile cases, such as the Morris Worm, responsible for infecting government and university systems, and the </a:t>
            </a:r>
            <a:r>
              <a:rPr lang="en-US" dirty="0" err="1" smtClean="0"/>
              <a:t>Mitnick</a:t>
            </a:r>
            <a:r>
              <a:rPr lang="en-US" dirty="0" smtClean="0"/>
              <a:t> case in 1995, which captured Kevin </a:t>
            </a:r>
            <a:r>
              <a:rPr lang="en-US" dirty="0" err="1" smtClean="0"/>
              <a:t>Mitnick</a:t>
            </a:r>
            <a:r>
              <a:rPr lang="en-US" dirty="0" smtClean="0"/>
              <a:t>, steeling as many as 20000 credit card numbers. </a:t>
            </a:r>
            <a:br>
              <a:rPr lang="en-US" dirty="0" smtClean="0"/>
            </a:br>
            <a:r>
              <a:rPr lang="en-US" dirty="0" smtClean="0"/>
              <a:t>In 1999, security software became widely known by the public</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Hackers</a:t>
            </a:r>
            <a:endParaRPr lang="en-US" dirty="0"/>
          </a:p>
        </p:txBody>
      </p:sp>
      <p:sp>
        <p:nvSpPr>
          <p:cNvPr id="3" name="Content Placeholder 2"/>
          <p:cNvSpPr>
            <a:spLocks noGrp="1"/>
          </p:cNvSpPr>
          <p:nvPr>
            <p:ph idx="1"/>
          </p:nvPr>
        </p:nvSpPr>
        <p:spPr/>
        <p:txBody>
          <a:bodyPr/>
          <a:lstStyle/>
          <a:p>
            <a:r>
              <a:rPr lang="en-US" dirty="0" smtClean="0"/>
              <a:t>Lights </a:t>
            </a:r>
            <a:r>
              <a:rPr lang="en-US" dirty="0" smtClean="0"/>
              <a:t>showing hard drive activity being busier than what your own activities call for </a:t>
            </a:r>
          </a:p>
          <a:p>
            <a:r>
              <a:rPr lang="en-US" dirty="0" smtClean="0"/>
              <a:t>Suspicious files left on your computer - often in the Windows Temp directory with a </a:t>
            </a:r>
            <a:r>
              <a:rPr lang="en-US" dirty="0" err="1" smtClean="0"/>
              <a:t>tmp</a:t>
            </a:r>
            <a:r>
              <a:rPr lang="en-US" dirty="0" smtClean="0"/>
              <a:t>. suffix </a:t>
            </a:r>
          </a:p>
          <a:p>
            <a:r>
              <a:rPr lang="en-US" dirty="0" smtClean="0"/>
              <a:t>Obvious tampering - destroyed files, missing files, etc. </a:t>
            </a:r>
          </a:p>
          <a:p>
            <a:r>
              <a:rPr lang="en-US" dirty="0" smtClean="0"/>
              <a:t>Your </a:t>
            </a:r>
            <a:r>
              <a:rPr lang="en-US" dirty="0" smtClean="0"/>
              <a:t>firewall keeps receives multiple packets from a single web address and notifies you.</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lstStyle/>
          <a:p>
            <a:r>
              <a:rPr lang="en-US" dirty="0" smtClean="0"/>
              <a:t>Harvard Business School</a:t>
            </a:r>
          </a:p>
          <a:p>
            <a:r>
              <a:rPr lang="en-US" dirty="0" smtClean="0"/>
              <a:t>Yahoo hacked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r>
              <a:rPr lang="en-US" dirty="0" smtClean="0"/>
              <a:t>What is Open source ? </a:t>
            </a:r>
          </a:p>
          <a:p>
            <a:r>
              <a:rPr lang="en-US" dirty="0" smtClean="0"/>
              <a:t>What are the Copyright Issues?</a:t>
            </a:r>
          </a:p>
          <a:p>
            <a:r>
              <a:rPr lang="en-US" dirty="0" smtClean="0"/>
              <a:t>What are Cyber Crimes?</a:t>
            </a:r>
          </a:p>
          <a:p>
            <a:r>
              <a:rPr lang="en-US" dirty="0" smtClean="0"/>
              <a:t>Laws dealing with Cyber Crimes</a:t>
            </a:r>
          </a:p>
          <a:p>
            <a:r>
              <a:rPr lang="en-US" dirty="0" smtClean="0"/>
              <a:t>What is Hacking?</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 Software</a:t>
            </a:r>
            <a:endParaRPr lang="en-US" dirty="0"/>
          </a:p>
        </p:txBody>
      </p:sp>
      <p:sp>
        <p:nvSpPr>
          <p:cNvPr id="3" name="Content Placeholder 2"/>
          <p:cNvSpPr>
            <a:spLocks noGrp="1"/>
          </p:cNvSpPr>
          <p:nvPr>
            <p:ph idx="1"/>
          </p:nvPr>
        </p:nvSpPr>
        <p:spPr>
          <a:xfrm>
            <a:off x="457200" y="1600200"/>
            <a:ext cx="8229600" cy="5029200"/>
          </a:xfrm>
        </p:spPr>
        <p:txBody>
          <a:bodyPr/>
          <a:lstStyle/>
          <a:p>
            <a:r>
              <a:rPr lang="en-US" dirty="0" smtClean="0"/>
              <a:t>Most software that you buy or download only comes in the </a:t>
            </a:r>
            <a:r>
              <a:rPr lang="en-US" b="1" dirty="0" smtClean="0"/>
              <a:t>compiled</a:t>
            </a:r>
            <a:r>
              <a:rPr lang="en-US" dirty="0" smtClean="0"/>
              <a:t> ready-to-run version. </a:t>
            </a:r>
            <a:endParaRPr lang="en-US" dirty="0" smtClean="0"/>
          </a:p>
          <a:p>
            <a:r>
              <a:rPr lang="en-US" dirty="0" smtClean="0"/>
              <a:t>It </a:t>
            </a:r>
            <a:r>
              <a:rPr lang="en-US" dirty="0" smtClean="0"/>
              <a:t>is extremely difficult to modify the compiled version of most applications and nearly impossible to see exactly how the developer created different parts of the program. </a:t>
            </a:r>
            <a:endParaRPr lang="en-US" dirty="0" smtClean="0"/>
          </a:p>
          <a:p>
            <a:r>
              <a:rPr lang="en-US" dirty="0" smtClean="0"/>
              <a:t>Most commercial software manufacturers see this as an advantage that keeps other companies from copying their code and using it in a competing product.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Open source mean?</a:t>
            </a:r>
            <a:endParaRPr lang="en-US" dirty="0"/>
          </a:p>
        </p:txBody>
      </p:sp>
      <p:sp>
        <p:nvSpPr>
          <p:cNvPr id="3" name="Content Placeholder 2"/>
          <p:cNvSpPr>
            <a:spLocks noGrp="1"/>
          </p:cNvSpPr>
          <p:nvPr>
            <p:ph idx="1"/>
          </p:nvPr>
        </p:nvSpPr>
        <p:spPr>
          <a:xfrm>
            <a:off x="457200" y="1600200"/>
            <a:ext cx="8229600" cy="4953000"/>
          </a:xfrm>
        </p:spPr>
        <p:txBody>
          <a:bodyPr/>
          <a:lstStyle/>
          <a:p>
            <a:r>
              <a:rPr lang="en-US" b="1" dirty="0" smtClean="0"/>
              <a:t>Open </a:t>
            </a:r>
            <a:r>
              <a:rPr lang="en-US" b="1" dirty="0" smtClean="0"/>
              <a:t>source</a:t>
            </a:r>
            <a:r>
              <a:rPr lang="en-US" dirty="0" smtClean="0"/>
              <a:t> software is at the opposite end of the spectrum. </a:t>
            </a:r>
            <a:endParaRPr lang="en-US" dirty="0" smtClean="0"/>
          </a:p>
          <a:p>
            <a:r>
              <a:rPr lang="en-US" dirty="0" smtClean="0"/>
              <a:t>The </a:t>
            </a:r>
            <a:r>
              <a:rPr lang="en-US" dirty="0" smtClean="0"/>
              <a:t>source code is included with the compiled version and modification or customization is actually </a:t>
            </a:r>
            <a:r>
              <a:rPr lang="en-US" dirty="0" smtClean="0"/>
              <a:t>encouraged</a:t>
            </a:r>
          </a:p>
          <a:p>
            <a:r>
              <a:rPr lang="en-US" dirty="0" smtClean="0"/>
              <a:t>The software developers who support the open source concept believe that by allowing anyone who's interested to modify the source code, the application will be more useful and error-free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for Open source</a:t>
            </a:r>
            <a:endParaRPr lang="en-US" dirty="0"/>
          </a:p>
        </p:txBody>
      </p:sp>
      <p:sp>
        <p:nvSpPr>
          <p:cNvPr id="3" name="Content Placeholder 2"/>
          <p:cNvSpPr>
            <a:spLocks noGrp="1"/>
          </p:cNvSpPr>
          <p:nvPr>
            <p:ph idx="1"/>
          </p:nvPr>
        </p:nvSpPr>
        <p:spPr>
          <a:xfrm>
            <a:off x="152400" y="1600200"/>
            <a:ext cx="8991600" cy="5029200"/>
          </a:xfrm>
        </p:spPr>
        <p:txBody>
          <a:bodyPr/>
          <a:lstStyle/>
          <a:p>
            <a:r>
              <a:rPr lang="en-US" dirty="0" smtClean="0"/>
              <a:t>The program must be freely distributed (It can be part of a package that is sold though, such as Red Hat has done with </a:t>
            </a:r>
            <a:r>
              <a:rPr lang="en-US" dirty="0" smtClean="0">
                <a:hlinkClick r:id="rId3"/>
              </a:rPr>
              <a:t>Linux</a:t>
            </a:r>
            <a:r>
              <a:rPr lang="en-US" dirty="0" smtClean="0"/>
              <a:t>)</a:t>
            </a:r>
            <a:endParaRPr lang="en-US" dirty="0" smtClean="0"/>
          </a:p>
          <a:p>
            <a:r>
              <a:rPr lang="en-US" dirty="0" smtClean="0"/>
              <a:t>Source code must be included. </a:t>
            </a:r>
          </a:p>
          <a:p>
            <a:r>
              <a:rPr lang="en-US" dirty="0" smtClean="0"/>
              <a:t>Anyone must be allowed to modify the source code. </a:t>
            </a:r>
          </a:p>
          <a:p>
            <a:r>
              <a:rPr lang="en-US" dirty="0" smtClean="0"/>
              <a:t>Modified versions can be redistributed. </a:t>
            </a:r>
          </a:p>
          <a:p>
            <a:r>
              <a:rPr lang="en-US" dirty="0" smtClean="0"/>
              <a:t>The license must not require the exclusion of other software or interfere with the operation of other software.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sz="2400" dirty="0" smtClean="0"/>
              <a:t>Let's take a look at a real world example of open source software. In 1991, </a:t>
            </a:r>
            <a:r>
              <a:rPr lang="en-US" sz="2400" dirty="0" err="1" smtClean="0"/>
              <a:t>Linus</a:t>
            </a:r>
            <a:r>
              <a:rPr lang="en-US" sz="2400" dirty="0" smtClean="0"/>
              <a:t> </a:t>
            </a:r>
            <a:r>
              <a:rPr lang="en-US" sz="2400" dirty="0" err="1" smtClean="0"/>
              <a:t>Torvalds</a:t>
            </a:r>
            <a:r>
              <a:rPr lang="en-US" sz="2400" dirty="0" smtClean="0"/>
              <a:t>, a student at the University of Helsinki in Finland, developed a new operating system based on </a:t>
            </a:r>
            <a:r>
              <a:rPr lang="en-US" sz="2400" dirty="0" err="1" smtClean="0"/>
              <a:t>Minix</a:t>
            </a:r>
            <a:r>
              <a:rPr lang="en-US" sz="2400" dirty="0" smtClean="0"/>
              <a:t>, a derivative of Unix, which he dubbed </a:t>
            </a:r>
            <a:r>
              <a:rPr lang="en-US" sz="2400" b="1" dirty="0" smtClean="0"/>
              <a:t>Linux</a:t>
            </a:r>
            <a:r>
              <a:rPr lang="en-US" sz="2400" dirty="0" smtClean="0"/>
              <a:t>. </a:t>
            </a:r>
            <a:r>
              <a:rPr lang="en-US" sz="2400" dirty="0" err="1" smtClean="0"/>
              <a:t>Torvalds</a:t>
            </a:r>
            <a:r>
              <a:rPr lang="en-US" sz="2400" dirty="0" smtClean="0"/>
              <a:t> released version 0.02 of Linux under the </a:t>
            </a:r>
            <a:r>
              <a:rPr lang="en-US" sz="2400" dirty="0" smtClean="0">
                <a:hlinkClick r:id="rId3" action="ppaction://hlinkfile"/>
              </a:rPr>
              <a:t>GNU General Public License</a:t>
            </a:r>
            <a:r>
              <a:rPr lang="en-US" sz="2400" dirty="0" smtClean="0"/>
              <a:t>, which provides a good legal definition of open source software. A lot of people around the world downloaded Linux and began working with it. Many of these users were programmers in their own right and made modifications to the source code that </a:t>
            </a:r>
            <a:r>
              <a:rPr lang="en-US" sz="2400" dirty="0" err="1" smtClean="0"/>
              <a:t>Torvalds</a:t>
            </a:r>
            <a:r>
              <a:rPr lang="en-US" sz="2400" dirty="0" smtClean="0"/>
              <a:t> had included. Over the next three years, </a:t>
            </a:r>
            <a:r>
              <a:rPr lang="en-US" sz="2400" dirty="0" err="1" smtClean="0"/>
              <a:t>Torvalds</a:t>
            </a:r>
            <a:r>
              <a:rPr lang="en-US" sz="2400" dirty="0" smtClean="0"/>
              <a:t> received these modified versions from the other programmers and incorporated many of the changes into the baseline version and released Linux version 1.0 in 1994.</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Copyright?</a:t>
            </a:r>
            <a:endParaRPr lang="en-US" dirty="0"/>
          </a:p>
        </p:txBody>
      </p:sp>
      <p:sp>
        <p:nvSpPr>
          <p:cNvPr id="3" name="Content Placeholder 2"/>
          <p:cNvSpPr>
            <a:spLocks noGrp="1"/>
          </p:cNvSpPr>
          <p:nvPr>
            <p:ph idx="1"/>
          </p:nvPr>
        </p:nvSpPr>
        <p:spPr/>
        <p:txBody>
          <a:bodyPr/>
          <a:lstStyle/>
          <a:p>
            <a:r>
              <a:rPr lang="en-US" dirty="0" smtClean="0"/>
              <a:t>Copyright is a type of property that is founded on a person's creative skill and </a:t>
            </a:r>
            <a:r>
              <a:rPr lang="en-US" dirty="0" err="1" smtClean="0"/>
              <a:t>labour</a:t>
            </a:r>
            <a:r>
              <a:rPr lang="en-US" dirty="0" smtClean="0"/>
              <a:t>. It is designed to prevent the </a:t>
            </a:r>
            <a:r>
              <a:rPr lang="en-US" dirty="0" err="1" smtClean="0"/>
              <a:t>unauthorised</a:t>
            </a:r>
            <a:r>
              <a:rPr lang="en-US" dirty="0" smtClean="0"/>
              <a:t> use by others of a work, that is, the original form in which an idea or information has been expressed by the creator</a:t>
            </a:r>
            <a:r>
              <a:rPr lang="en-US" dirty="0" smtClean="0"/>
              <a:t>.</a:t>
            </a:r>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for Computer Programs in Pakistan</a:t>
            </a:r>
            <a:endParaRPr lang="en-US" dirty="0"/>
          </a:p>
        </p:txBody>
      </p:sp>
      <p:sp>
        <p:nvSpPr>
          <p:cNvPr id="3" name="Content Placeholder 2"/>
          <p:cNvSpPr>
            <a:spLocks noGrp="1"/>
          </p:cNvSpPr>
          <p:nvPr>
            <p:ph idx="1"/>
          </p:nvPr>
        </p:nvSpPr>
        <p:spPr/>
        <p:txBody>
          <a:bodyPr/>
          <a:lstStyle/>
          <a:p>
            <a:r>
              <a:rPr lang="en-US" dirty="0" smtClean="0"/>
              <a:t>Under the provisions of the Copyright Ordinance, 1962 ("the Ordinance") copyright protection is only available for `works' which fit within one of the categories of works or subject matters specified in the Ordinance. </a:t>
            </a:r>
            <a:endParaRPr lang="en-US" dirty="0" smtClean="0"/>
          </a:p>
          <a:p>
            <a:endParaRPr lang="en-US" dirty="0" smtClean="0"/>
          </a:p>
          <a:p>
            <a:r>
              <a:rPr lang="en-US" dirty="0" smtClean="0"/>
              <a:t>Section </a:t>
            </a:r>
            <a:r>
              <a:rPr lang="en-US" dirty="0" smtClean="0"/>
              <a:t>10 of the Ordinance provides that copyright </a:t>
            </a:r>
            <a:r>
              <a:rPr lang="en-US" dirty="0" smtClean="0"/>
              <a:t>in </a:t>
            </a:r>
            <a:r>
              <a:rPr lang="en-US" dirty="0" smtClean="0"/>
              <a:t>original, literary, dramatic, musical and artistic works.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 regard to the computer </a:t>
            </a:r>
            <a:r>
              <a:rPr lang="en-US" dirty="0" err="1" smtClean="0"/>
              <a:t>programmes</a:t>
            </a:r>
            <a:r>
              <a:rPr lang="en-US" dirty="0" smtClean="0"/>
              <a:t>, the definition of `literary work' is amended by the Copyright (Amendment) Act, 1992 </a:t>
            </a:r>
            <a:r>
              <a:rPr lang="en-US" dirty="0" smtClean="0"/>
              <a:t>to </a:t>
            </a:r>
            <a:r>
              <a:rPr lang="en-US" dirty="0" smtClean="0"/>
              <a:t>include computer </a:t>
            </a:r>
            <a:r>
              <a:rPr lang="en-US" dirty="0" smtClean="0"/>
              <a:t>programs</a:t>
            </a:r>
            <a:r>
              <a:rPr lang="en-US" dirty="0" smtClean="0"/>
              <a:t>. </a:t>
            </a:r>
            <a:endParaRPr lang="en-US" dirty="0" smtClean="0"/>
          </a:p>
          <a:p>
            <a:r>
              <a:rPr lang="en-US" dirty="0" smtClean="0"/>
              <a:t>Programs </a:t>
            </a:r>
            <a:r>
              <a:rPr lang="en-US" dirty="0" smtClean="0"/>
              <a:t>recorded on any disc, tape, perforated media or other information storage devices, which, if fed into or located in a computer or computer based equipment is capable of reproducing any </a:t>
            </a:r>
            <a:r>
              <a:rPr lang="en-US" dirty="0" smtClean="0"/>
              <a:t>information</a:t>
            </a:r>
            <a:r>
              <a:rPr lang="en-US" dirty="0" smtClean="0"/>
              <a:t>.</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210</TotalTime>
  <Words>1127</Words>
  <Application>Microsoft Office PowerPoint</Application>
  <PresentationFormat>On-screen Show (4:3)</PresentationFormat>
  <Paragraphs>80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Theme1</vt:lpstr>
      <vt:lpstr>Lecture on Internet Issues and Laws</vt:lpstr>
      <vt:lpstr>Topics</vt:lpstr>
      <vt:lpstr>Commercial Software</vt:lpstr>
      <vt:lpstr>What does Open source mean?</vt:lpstr>
      <vt:lpstr>Criteria for Open source</vt:lpstr>
      <vt:lpstr>Example</vt:lpstr>
      <vt:lpstr>What is Copyright?</vt:lpstr>
      <vt:lpstr>Copyright for Computer Programs in Pakistan</vt:lpstr>
      <vt:lpstr>Slide 9</vt:lpstr>
      <vt:lpstr>Slide 10</vt:lpstr>
      <vt:lpstr>Remedies for Copyright Violations</vt:lpstr>
      <vt:lpstr>Cyber Crimes</vt:lpstr>
      <vt:lpstr>What is Hacking?</vt:lpstr>
      <vt:lpstr>History</vt:lpstr>
      <vt:lpstr>Slide 15</vt:lpstr>
      <vt:lpstr>Slide 16</vt:lpstr>
      <vt:lpstr>Detecting Hackers</vt:lpstr>
      <vt:lpstr>Case Study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on Internet Issues and Laws</dc:title>
  <dc:creator>Asma Sanam Larik</dc:creator>
  <cp:lastModifiedBy>Asma Sanam Larik</cp:lastModifiedBy>
  <cp:revision>42</cp:revision>
  <dcterms:created xsi:type="dcterms:W3CDTF">2009-12-20T11:27:28Z</dcterms:created>
  <dcterms:modified xsi:type="dcterms:W3CDTF">2009-12-20T14:57:34Z</dcterms:modified>
</cp:coreProperties>
</file>