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75" r:id="rId12"/>
    <p:sldId id="272" r:id="rId13"/>
    <p:sldId id="270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66943-7BF2-40D7-837A-139FD54419DC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DA59B-0840-4BD8-9B13-1CBC0C558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DA59B-0840-4BD8-9B13-1CBC0C55893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9B2E9-8DF8-40E0-87DB-7B3641676F8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9B2E9-8DF8-40E0-87DB-7B3641676F8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DA59B-0840-4BD8-9B13-1CBC0C55893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7D60-7104-4116-A309-F6F9E1CC449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253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fld id="{BA890BEF-BAB7-4D8A-A14A-F9B4783D6390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fld id="{833324D6-019E-4CE4-A06F-1D67C45A25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151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51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151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151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Lecture on Programming Languages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Chapter#5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approach all real world things are considered as an object. Each object has a certain set of qualities/ attributes and each object can perform some job/method. Thus if I have an object </a:t>
            </a:r>
            <a:r>
              <a:rPr lang="en-US" u="sng" dirty="0" smtClean="0"/>
              <a:t>CAR </a:t>
            </a:r>
            <a:r>
              <a:rPr lang="en-US" dirty="0" smtClean="0"/>
              <a:t>then Car  has its color, engine#, make, model etc as attributes and its methods can be drive(), stop() etc </a:t>
            </a:r>
          </a:p>
          <a:p>
            <a:r>
              <a:rPr lang="en-US" dirty="0" smtClean="0"/>
              <a:t>Examples include C++, Java etc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Declarative Programming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emphasizes the question “What is the problem?” rather than “What algorithm is required for solving the problem?” Here a general problem solving approach is developed that can solve a number of problems. These languages are difficult to design and are special purpose by nature</a:t>
            </a:r>
          </a:p>
          <a:p>
            <a:r>
              <a:rPr lang="en-US" dirty="0" smtClean="0"/>
              <a:t>PROLOG (Programming </a:t>
            </a:r>
            <a:r>
              <a:rPr lang="en-US" dirty="0" err="1" smtClean="0"/>
              <a:t>LOGic</a:t>
            </a:r>
            <a:r>
              <a:rPr lang="en-US" dirty="0" smtClean="0"/>
              <a:t>) is an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b="0"/>
              <a:t>Figure 6.25</a:t>
            </a:r>
            <a:r>
              <a:rPr lang="en-US"/>
              <a:t>  Resolving the statements (</a:t>
            </a:r>
            <a:r>
              <a:rPr lang="en-US" i="1"/>
              <a:t>P</a:t>
            </a:r>
            <a:r>
              <a:rPr lang="en-US"/>
              <a:t> OR </a:t>
            </a:r>
            <a:r>
              <a:rPr lang="en-US" i="1"/>
              <a:t>Q</a:t>
            </a:r>
            <a:r>
              <a:rPr lang="en-US"/>
              <a:t>), (</a:t>
            </a:r>
            <a:r>
              <a:rPr lang="en-US" i="1"/>
              <a:t>R</a:t>
            </a:r>
            <a:r>
              <a:rPr lang="en-US"/>
              <a:t> OR ¬</a:t>
            </a:r>
            <a:r>
              <a:rPr lang="en-US" i="1"/>
              <a:t>Q</a:t>
            </a:r>
            <a:r>
              <a:rPr lang="en-US"/>
              <a:t>), ¬R, and ¬</a:t>
            </a:r>
            <a:r>
              <a:rPr lang="en-US" i="1"/>
              <a:t>P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0FB23925-4157-44A6-9BB6-B7D15D0A859D}" type="slidenum">
              <a:rPr lang="en-US"/>
              <a:pPr/>
              <a:t>12</a:t>
            </a:fld>
            <a:endParaRPr lang="en-US"/>
          </a:p>
        </p:txBody>
      </p:sp>
      <p:pic>
        <p:nvPicPr>
          <p:cNvPr id="379907" name="Picture 3" descr="fig_06_27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66800" y="1905000"/>
            <a:ext cx="6705600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Declarative Programming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Resolution:</a:t>
            </a:r>
            <a:r>
              <a:rPr lang="en-US" sz="2800"/>
              <a:t> Combining two or more statements to produce a new statement (that is a logical consequence of the originals).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Example: (P </a:t>
            </a:r>
            <a:r>
              <a:rPr lang="en-US" sz="1800"/>
              <a:t>OR</a:t>
            </a:r>
            <a:r>
              <a:rPr lang="en-US" sz="2400"/>
              <a:t> Q) </a:t>
            </a:r>
            <a:r>
              <a:rPr lang="en-US" sz="1800"/>
              <a:t>AND</a:t>
            </a:r>
            <a:r>
              <a:rPr lang="en-US" sz="2400"/>
              <a:t> (R </a:t>
            </a:r>
            <a:r>
              <a:rPr lang="en-US" sz="1800"/>
              <a:t>OR</a:t>
            </a:r>
            <a:r>
              <a:rPr lang="en-US" sz="2400"/>
              <a:t> </a:t>
            </a:r>
            <a:r>
              <a:rPr lang="en-US" sz="2400">
                <a:latin typeface="Symbol" pitchFamily="71" charset="2"/>
                <a:sym typeface="Symbol" pitchFamily="71" charset="2"/>
              </a:rPr>
              <a:t></a:t>
            </a:r>
            <a:r>
              <a:rPr lang="en-US" sz="2400"/>
              <a:t>Q) </a:t>
            </a:r>
            <a:br>
              <a:rPr lang="en-US" sz="2400"/>
            </a:br>
            <a:r>
              <a:rPr lang="en-US" sz="2400"/>
              <a:t>resolves to (P </a:t>
            </a:r>
            <a:r>
              <a:rPr lang="en-US" sz="1800"/>
              <a:t>OR</a:t>
            </a:r>
            <a:r>
              <a:rPr lang="en-US" sz="2400"/>
              <a:t> R)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Resolvent:</a:t>
            </a:r>
            <a:r>
              <a:rPr lang="en-US" sz="2400"/>
              <a:t> A new statement deduced by resolution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Clause form:</a:t>
            </a:r>
            <a:r>
              <a:rPr lang="en-US" sz="2400"/>
              <a:t> A statement whose elementary components are connected by the Boolean operation </a:t>
            </a:r>
            <a:r>
              <a:rPr lang="en-US" sz="2000">
                <a:latin typeface="Courier New" pitchFamily="49" charset="0"/>
              </a:rPr>
              <a:t>OR</a:t>
            </a:r>
            <a:endParaRPr lang="en-US" sz="240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b="1"/>
              <a:t>Unification:</a:t>
            </a:r>
            <a:r>
              <a:rPr lang="en-US" sz="2800"/>
              <a:t> Assigning a value to a variable so that two statements become “compatible.”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4F44ABCE-A664-449F-8ED4-5681C65B26E2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Prolog </a:t>
            </a:r>
          </a:p>
        </p:txBody>
      </p:sp>
      <p:sp>
        <p:nvSpPr>
          <p:cNvPr id="396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/>
              <a:t>Fact: </a:t>
            </a:r>
            <a:r>
              <a:rPr lang="en-US" sz="2800" dirty="0"/>
              <a:t>A Prolog statement establishing a fact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Consists of a single predicate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Form:</a:t>
            </a:r>
            <a:r>
              <a:rPr lang="en-US" sz="2400" i="1" dirty="0"/>
              <a:t> </a:t>
            </a:r>
            <a:r>
              <a:rPr lang="en-US" sz="2400" i="1" dirty="0" err="1"/>
              <a:t>predicateName</a:t>
            </a:r>
            <a:r>
              <a:rPr lang="en-US" sz="2400" dirty="0"/>
              <a:t>(</a:t>
            </a:r>
            <a:r>
              <a:rPr lang="en-US" sz="2400" i="1" dirty="0"/>
              <a:t>arguments</a:t>
            </a:r>
            <a:r>
              <a:rPr lang="en-US" sz="2400" dirty="0"/>
              <a:t>).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Example: </a:t>
            </a:r>
            <a:r>
              <a:rPr lang="en-US" sz="1400" dirty="0">
                <a:latin typeface="Courier New" pitchFamily="49" charset="0"/>
              </a:rPr>
              <a:t>parent(bill, </a:t>
            </a:r>
            <a:r>
              <a:rPr lang="en-US" sz="1400" dirty="0" err="1">
                <a:latin typeface="Courier New" pitchFamily="49" charset="0"/>
              </a:rPr>
              <a:t>mary</a:t>
            </a:r>
            <a:r>
              <a:rPr lang="en-US" sz="1400" dirty="0">
                <a:latin typeface="Courier New" pitchFamily="49" charset="0"/>
              </a:rPr>
              <a:t>).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Rule:</a:t>
            </a:r>
            <a:r>
              <a:rPr lang="en-US" sz="2800" dirty="0"/>
              <a:t> A Prolog statement establishing a general rule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Form:  </a:t>
            </a:r>
            <a:r>
              <a:rPr lang="en-US" sz="2400" i="1" dirty="0"/>
              <a:t>conclusion </a:t>
            </a:r>
            <a:r>
              <a:rPr lang="en-US" sz="2400" dirty="0"/>
              <a:t>:-</a:t>
            </a:r>
            <a:r>
              <a:rPr lang="en-US" sz="2400" i="1" dirty="0"/>
              <a:t> premise.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:- means “if”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Example: </a:t>
            </a:r>
            <a:r>
              <a:rPr lang="en-US" sz="1600" dirty="0">
                <a:latin typeface="Courier New" pitchFamily="49" charset="0"/>
              </a:rPr>
              <a:t>wise(X) :- old(X).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Example: </a:t>
            </a:r>
            <a:r>
              <a:rPr lang="en-US" sz="1600" dirty="0">
                <a:latin typeface="Courier New" pitchFamily="49" charset="0"/>
              </a:rPr>
              <a:t>faster(X,Z) :- faster(X,Y), faster(Y,Z).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834C259A-0964-4D6B-882B-92AB4D3920F1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Paradigms/Models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Paradigm defines a model or way of programming </a:t>
            </a:r>
          </a:p>
          <a:p>
            <a:r>
              <a:rPr lang="en-US" dirty="0" smtClean="0"/>
              <a:t>We will discuss the following three paradigms</a:t>
            </a:r>
          </a:p>
          <a:p>
            <a:pPr lvl="1"/>
            <a:r>
              <a:rPr lang="en-US" dirty="0" smtClean="0"/>
              <a:t>Imperative/Procedural Paradigm</a:t>
            </a:r>
          </a:p>
          <a:p>
            <a:pPr lvl="1"/>
            <a:r>
              <a:rPr lang="en-US" dirty="0" smtClean="0"/>
              <a:t>Declarative Paradigm</a:t>
            </a:r>
          </a:p>
          <a:p>
            <a:pPr lvl="1"/>
            <a:r>
              <a:rPr lang="en-US" dirty="0" smtClean="0"/>
              <a:t>Object Oriented Paradigm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/>
              <a:t>The evolution of programming paradigms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C8BDA540-F46F-42FD-B967-D484A2AA98DA}" type="slidenum">
              <a:rPr lang="en-US"/>
              <a:pPr/>
              <a:t>3</a:t>
            </a:fld>
            <a:endParaRPr lang="en-US"/>
          </a:p>
        </p:txBody>
      </p:sp>
      <p:pic>
        <p:nvPicPr>
          <p:cNvPr id="354311" name="Picture 7" descr="fig06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" y="2168525"/>
            <a:ext cx="8024813" cy="3775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/>
              <a:t>composition of a typical imperative program or program unit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FC080DD2-A225-4E90-8654-BF1296AC7186}" type="slidenum">
              <a:rPr lang="en-US"/>
              <a:pPr/>
              <a:t>4</a:t>
            </a:fld>
            <a:endParaRPr lang="en-US"/>
          </a:p>
        </p:txBody>
      </p:sp>
      <p:pic>
        <p:nvPicPr>
          <p:cNvPr id="356355" name="Picture 3" descr="fig_06_04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104900" y="2073275"/>
            <a:ext cx="6934200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Procedural Units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versus Global Variables</a:t>
            </a:r>
          </a:p>
          <a:p>
            <a:r>
              <a:rPr lang="en-US" dirty="0"/>
              <a:t>Formal versus Actual Parameters</a:t>
            </a:r>
          </a:p>
          <a:p>
            <a:r>
              <a:rPr lang="en-US" dirty="0"/>
              <a:t>Passing parameters by value versus reference</a:t>
            </a:r>
          </a:p>
          <a:p>
            <a:r>
              <a:rPr lang="en-US" dirty="0"/>
              <a:t>Procedures versus Functions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7D3F838A-620E-484B-AF2F-4D8C7E8DF33D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/>
              <a:t>flow of control involving a procedure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45342CEB-3F4D-4439-97BF-63218AB7AA7D}" type="slidenum">
              <a:rPr lang="en-US"/>
              <a:pPr/>
              <a:t>6</a:t>
            </a:fld>
            <a:endParaRPr lang="en-US"/>
          </a:p>
        </p:txBody>
      </p:sp>
      <p:pic>
        <p:nvPicPr>
          <p:cNvPr id="362499" name="Picture 3" descr="fig_06_10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09600" y="1600200"/>
            <a:ext cx="76962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procedure written in C language 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6-</a:t>
            </a:r>
            <a:fld id="{7A03E051-5324-4168-9CAC-0C2FA51C624A}" type="slidenum">
              <a:rPr lang="en-US"/>
              <a:pPr/>
              <a:t>7</a:t>
            </a:fld>
            <a:endParaRPr lang="en-US"/>
          </a:p>
        </p:txBody>
      </p:sp>
      <p:pic>
        <p:nvPicPr>
          <p:cNvPr id="363523" name="Picture 3" descr="fig_06_11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85800" y="1600201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3581400" cy="3505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/>
              <a:t>Executing the procedure Demo and passing parameters by value</a:t>
            </a:r>
          </a:p>
        </p:txBody>
      </p:sp>
      <p:pic>
        <p:nvPicPr>
          <p:cNvPr id="364547" name="Picture 3" descr="fig_06_12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810000" y="152400"/>
            <a:ext cx="50609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3276600" cy="388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Executing </a:t>
            </a:r>
            <a:r>
              <a:rPr lang="en-US" dirty="0"/>
              <a:t>the procedure Demo and passing parameters by reference</a:t>
            </a:r>
          </a:p>
        </p:txBody>
      </p:sp>
      <p:pic>
        <p:nvPicPr>
          <p:cNvPr id="365571" name="Picture 3" descr="fig_06_13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 r="12744"/>
          <a:stretch>
            <a:fillRect/>
          </a:stretch>
        </p:blipFill>
        <p:spPr bwMode="auto">
          <a:xfrm>
            <a:off x="3698875" y="76200"/>
            <a:ext cx="514032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62</TotalTime>
  <Words>371</Words>
  <Application>Microsoft Office PowerPoint</Application>
  <PresentationFormat>On-screen Show (4:3)</PresentationFormat>
  <Paragraphs>65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Theme1</vt:lpstr>
      <vt:lpstr>Lecture on Programming Languages</vt:lpstr>
      <vt:lpstr>Programming Paradigms/Models</vt:lpstr>
      <vt:lpstr> The evolution of programming paradigms</vt:lpstr>
      <vt:lpstr>The composition of a typical imperative program or program unit</vt:lpstr>
      <vt:lpstr>Procedural Units</vt:lpstr>
      <vt:lpstr>The flow of control involving a procedure</vt:lpstr>
      <vt:lpstr>Example of procedure written in C language </vt:lpstr>
      <vt:lpstr> Executing the procedure Demo and passing parameters by value</vt:lpstr>
      <vt:lpstr>Executing the procedure Demo and passing parameters by reference</vt:lpstr>
      <vt:lpstr>Object Oriented Paradigm</vt:lpstr>
      <vt:lpstr>Declarative Programming Approach</vt:lpstr>
      <vt:lpstr>Figure 6.25  Resolving the statements (P OR Q), (R OR ¬Q), ¬R, and ¬P</vt:lpstr>
      <vt:lpstr>Declarative Programming</vt:lpstr>
      <vt:lpstr>Prolog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Asma Sanam Larik</dc:creator>
  <cp:lastModifiedBy>Asma Sanam Larik</cp:lastModifiedBy>
  <cp:revision>21</cp:revision>
  <dcterms:created xsi:type="dcterms:W3CDTF">2009-12-09T18:43:59Z</dcterms:created>
  <dcterms:modified xsi:type="dcterms:W3CDTF">2009-12-14T02:52:25Z</dcterms:modified>
</cp:coreProperties>
</file>