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1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15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Lecture </a:t>
            </a:r>
            <a:r>
              <a:rPr lang="en-US" dirty="0" smtClean="0"/>
              <a:t>on Binary Search </a:t>
            </a:r>
            <a:r>
              <a:rPr lang="en-US" smtClean="0"/>
              <a:t>and Sorting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086600" cy="731838"/>
          </a:xfrm>
        </p:spPr>
        <p:txBody>
          <a:bodyPr>
            <a:normAutofit fontScale="90000"/>
          </a:bodyPr>
          <a:lstStyle/>
          <a:p>
            <a:r>
              <a:rPr lang="en-US"/>
              <a:t>Another Algorithm Example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81000" y="1371600"/>
            <a:ext cx="83058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SEARCHING: a common problem in computer science involves storing 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maintaining large amounts of data, and then searching the data for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particular values</a:t>
            </a:r>
          </a:p>
          <a:p>
            <a:pPr marL="8572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storage and retrieval are key to many industry applications</a:t>
            </a:r>
          </a:p>
          <a:p>
            <a:pPr marL="8572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search algorithms are necessary to storing and retrieving data efficiently</a:t>
            </a:r>
          </a:p>
          <a:p>
            <a:pPr marL="8572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72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e.g., consider searching a large payroll database for a particular record</a:t>
            </a:r>
          </a:p>
          <a:p>
            <a:pPr marL="120015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the computer selected entries at random, there is no assurance that the particular record will be found</a:t>
            </a:r>
          </a:p>
          <a:p>
            <a:pPr marL="120015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even if the record is found, it is likely to take a large amount of time</a:t>
            </a:r>
          </a:p>
          <a:p>
            <a:pPr marL="120015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systematic approach assures that a given record will be found, and that it will be found more efficiently</a:t>
            </a:r>
          </a:p>
          <a:p>
            <a:pPr marL="120015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20015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 are two commonly used algorithms for searching a list of items</a:t>
            </a:r>
          </a:p>
          <a:p>
            <a:pPr marL="8572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sequential search – general purpose, but relatively slow</a:t>
            </a:r>
          </a:p>
          <a:p>
            <a:pPr marL="8572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binary search – restricted use, but fast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086600" cy="731838"/>
          </a:xfrm>
        </p:spPr>
        <p:txBody>
          <a:bodyPr>
            <a:normAutofit fontScale="90000"/>
          </a:bodyPr>
          <a:lstStyle/>
          <a:p>
            <a:r>
              <a:rPr lang="en-US"/>
              <a:t>Sequential Search</a:t>
            </a: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457200" y="1371600"/>
            <a:ext cx="8382000" cy="4759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71475" marR="0" lvl="0" indent="-3714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sequential search</a:t>
            </a: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an algorithm that involves examining each list item in sequential order until the desired item is found</a:t>
            </a:r>
          </a:p>
          <a:p>
            <a:pPr marL="371475" marR="0" lvl="0" indent="-3714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71475" marR="0" lvl="0" indent="-3714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sequential search for finding an item in a list</a:t>
            </a:r>
          </a:p>
          <a:p>
            <a:pPr marL="787400" marR="0" lvl="1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start at the beginning of the list</a:t>
            </a:r>
          </a:p>
          <a:p>
            <a:pPr marL="787400" marR="0" lvl="1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each item in the list</a:t>
            </a:r>
          </a:p>
          <a:p>
            <a:pPr marL="1244600" marR="0" lvl="2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romanLcPeriod"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examine the item - if that item is the one you are seeking, then you are done</a:t>
            </a:r>
          </a:p>
          <a:p>
            <a:pPr marL="1244600" marR="0" lvl="2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romanLcPeriod"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it is not the item you are seeking, then go on to the next item in the list</a:t>
            </a:r>
          </a:p>
          <a:p>
            <a:pPr marL="1244600" marR="0" lvl="2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romanLcPeriod"/>
              <a:tabLst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87400" marR="0" lvl="1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you reach the end of the list and have not found the item, then it was not in the list</a:t>
            </a:r>
          </a:p>
          <a:p>
            <a:pPr marL="1660525" marR="0" lvl="3" indent="-2889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60525" marR="0" lvl="3" indent="-2889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60525" marR="0" lvl="3" indent="-2889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71475" marR="0" lvl="0" indent="-3714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sequential search guarantees that you will find the item if it is in the list </a:t>
            </a:r>
          </a:p>
          <a:p>
            <a:pPr marL="787400" marR="0" lvl="1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it is not very practical for very large databases	</a:t>
            </a:r>
          </a:p>
          <a:p>
            <a:pPr marL="787400" marR="0" lvl="1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worst case:</a:t>
            </a: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you may have to look at every entry in the list	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086600" cy="731838"/>
          </a:xfrm>
        </p:spPr>
        <p:txBody>
          <a:bodyPr>
            <a:normAutofit fontScale="90000"/>
          </a:bodyPr>
          <a:lstStyle/>
          <a:p>
            <a:r>
              <a:rPr lang="en-US"/>
              <a:t>Binary Search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57200" y="13716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71475" marR="0" lvl="0" indent="-3714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binary search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involves continually cutting the desired search list in half until the item is found </a:t>
            </a:r>
          </a:p>
          <a:p>
            <a:pPr marL="787400" marR="0" lvl="1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algorithm is only applicable if the list is ordered </a:t>
            </a:r>
          </a:p>
          <a:p>
            <a:pPr marL="1244600" marR="0" lvl="2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e.g., a list of numbers in increasing order</a:t>
            </a:r>
          </a:p>
          <a:p>
            <a:pPr marL="1244600" marR="0" lvl="2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e.g., a list of words in alphabetical order</a:t>
            </a:r>
          </a:p>
          <a:p>
            <a:pPr marL="371475" marR="0" lvl="0" indent="-3714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71475" marR="0" lvl="0" indent="-3714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binary search for finding an item in an ordered list</a:t>
            </a:r>
          </a:p>
          <a:p>
            <a:pPr marL="787400" marR="0" lvl="1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initially, the potential range in which the item could occur is the entire list</a:t>
            </a:r>
          </a:p>
          <a:p>
            <a:pPr marL="787400" marR="0" lvl="1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long as items remain in the potential range and the desired item has not been found, repeatedly</a:t>
            </a:r>
          </a:p>
          <a:p>
            <a:pPr marL="1244600" marR="0" lvl="2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romanLcPeriod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examine at the middle entry in the potential range</a:t>
            </a:r>
          </a:p>
          <a:p>
            <a:pPr marL="1244600" marR="0" lvl="2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romanLcPeriod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the middle entry is the item you are looking for, then you are done</a:t>
            </a:r>
          </a:p>
          <a:p>
            <a:pPr marL="1244600" marR="0" lvl="2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romanLcPeriod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the middle entry is greater than the desired item, then reduce the potential range to those entries left of the middle</a:t>
            </a:r>
          </a:p>
          <a:p>
            <a:pPr marL="1244600" marR="0" lvl="2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romanLcPeriod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the middle entry is less than the desired item, then reduce the potential range to those entries right of the middle</a:t>
            </a:r>
          </a:p>
          <a:p>
            <a:pPr marL="1244600" marR="0" lvl="2" indent="-330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71475" marR="0" lvl="0" indent="-3714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 repeatedly cutting the potential range in half, binary search can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reach the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value very quickly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086600" cy="731838"/>
          </a:xfrm>
        </p:spPr>
        <p:txBody>
          <a:bodyPr>
            <a:normAutofit fontScale="90000"/>
          </a:bodyPr>
          <a:lstStyle/>
          <a:p>
            <a:r>
              <a:rPr lang="en-US"/>
              <a:t>Binary Search Example</a:t>
            </a:r>
          </a:p>
        </p:txBody>
      </p:sp>
      <p:pic>
        <p:nvPicPr>
          <p:cNvPr id="6" name="Picture 4" descr="fg08_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95400" y="3581400"/>
            <a:ext cx="6753225" cy="2960688"/>
          </a:xfrm>
          <a:prstGeom prst="rect">
            <a:avLst/>
          </a:prstGeom>
          <a:noFill/>
          <a:ln/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57200" y="1219200"/>
            <a:ext cx="83058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1600"/>
              <a:t>suppose you have a sorted list of state names, and want to find </a:t>
            </a:r>
            <a:r>
              <a:rPr lang="en-US" sz="1600" i="1"/>
              <a:t>Illinois</a:t>
            </a:r>
          </a:p>
          <a:p>
            <a:pPr marL="800100" lvl="1" indent="-342900">
              <a:spcBef>
                <a:spcPct val="20000"/>
              </a:spcBef>
              <a:buFontTx/>
              <a:buAutoNum type="arabicPeriod"/>
            </a:pPr>
            <a:r>
              <a:rPr lang="en-US" sz="1400"/>
              <a:t>start by examining the middle entry (</a:t>
            </a:r>
            <a:r>
              <a:rPr lang="en-US" sz="1400" i="1"/>
              <a:t>Missouri</a:t>
            </a:r>
            <a:r>
              <a:rPr lang="en-US" sz="1400"/>
              <a:t>)</a:t>
            </a:r>
          </a:p>
          <a:p>
            <a:pPr marL="1257300" lvl="2" indent="-342900">
              <a:spcBef>
                <a:spcPct val="20000"/>
              </a:spcBef>
            </a:pPr>
            <a:r>
              <a:rPr lang="en-US" sz="1200"/>
              <a:t>since </a:t>
            </a:r>
            <a:r>
              <a:rPr lang="en-US" sz="1200" i="1"/>
              <a:t>Missouri</a:t>
            </a:r>
            <a:r>
              <a:rPr lang="en-US" sz="1200"/>
              <a:t> comes after </a:t>
            </a:r>
            <a:r>
              <a:rPr lang="en-US" sz="1200" i="1"/>
              <a:t>Illinois</a:t>
            </a:r>
            <a:r>
              <a:rPr lang="en-US" sz="1200"/>
              <a:t> alphabetically, can eliminate it and all entries that appear to the right</a:t>
            </a:r>
          </a:p>
          <a:p>
            <a:pPr marL="800100" lvl="1" indent="-342900">
              <a:spcBef>
                <a:spcPct val="20000"/>
              </a:spcBef>
              <a:buFontTx/>
              <a:buAutoNum type="arabicPeriod"/>
            </a:pPr>
            <a:r>
              <a:rPr lang="en-US" sz="1400"/>
              <a:t>next, examine the middle of the remaining entries (</a:t>
            </a:r>
            <a:r>
              <a:rPr lang="en-US" sz="1400" i="1"/>
              <a:t>Florida</a:t>
            </a:r>
            <a:r>
              <a:rPr lang="en-US" sz="1400"/>
              <a:t>)</a:t>
            </a:r>
          </a:p>
          <a:p>
            <a:pPr marL="1257300" lvl="2" indent="-342900">
              <a:spcBef>
                <a:spcPct val="20000"/>
              </a:spcBef>
            </a:pPr>
            <a:r>
              <a:rPr lang="en-US" sz="1200"/>
              <a:t>since </a:t>
            </a:r>
            <a:r>
              <a:rPr lang="en-US" sz="1200" i="1"/>
              <a:t>Florida</a:t>
            </a:r>
            <a:r>
              <a:rPr lang="en-US" sz="1200"/>
              <a:t> comes before </a:t>
            </a:r>
            <a:r>
              <a:rPr lang="en-US" sz="1200" i="1"/>
              <a:t>Illinois</a:t>
            </a:r>
            <a:r>
              <a:rPr lang="en-US" sz="1200"/>
              <a:t> alphabetically, can eliminate it and all entries that appear to the left</a:t>
            </a:r>
            <a:r>
              <a:rPr lang="en-US" sz="1600"/>
              <a:t> </a:t>
            </a:r>
          </a:p>
          <a:p>
            <a:pPr marL="800100" lvl="1" indent="-342900">
              <a:spcBef>
                <a:spcPct val="20000"/>
              </a:spcBef>
              <a:buFontTx/>
              <a:buAutoNum type="arabicPeriod"/>
            </a:pPr>
            <a:r>
              <a:rPr lang="en-US" sz="1400"/>
              <a:t>next, examine the middle of the remaining entries (</a:t>
            </a:r>
            <a:r>
              <a:rPr lang="en-US" sz="1400" i="1"/>
              <a:t>Illinois</a:t>
            </a:r>
            <a:r>
              <a:rPr lang="en-US" sz="1400"/>
              <a:t>)</a:t>
            </a:r>
          </a:p>
          <a:p>
            <a:pPr marL="1257300" lvl="2" indent="-342900">
              <a:spcBef>
                <a:spcPct val="20000"/>
              </a:spcBef>
            </a:pPr>
            <a:r>
              <a:rPr lang="en-US" sz="1200"/>
              <a:t>the desired entry is found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086600" cy="731838"/>
          </a:xfrm>
        </p:spPr>
        <p:txBody>
          <a:bodyPr>
            <a:normAutofit fontScale="90000"/>
          </a:bodyPr>
          <a:lstStyle/>
          <a:p>
            <a:r>
              <a:rPr lang="en-US"/>
              <a:t>Search Analysis</a:t>
            </a: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>
          <a:xfrm>
            <a:off x="457200" y="1524000"/>
            <a:ext cx="8229600" cy="2819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sequential search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the worst case, the item you are looking for is in the last spot in the list (or not in the list at all)</a:t>
            </a:r>
          </a:p>
          <a:p>
            <a:pPr marL="1143000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a result, you will have to inspect and compare every entry in the list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amount of work required is proportional to the list size</a:t>
            </a:r>
          </a:p>
          <a:p>
            <a:pPr marL="1143000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sequential search is an </a:t>
            </a: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O(N) algorithm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binary search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the worst case, you will have to keep halving the list until it gets down to a single entry</a:t>
            </a:r>
          </a:p>
          <a:p>
            <a:pPr marL="1143000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each time you inspect/compare an entry, you rule out roughly half the remaining entries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amount of work required is proportional to the logarithm of the list size </a:t>
            </a:r>
          </a:p>
          <a:p>
            <a:pPr marL="1143000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binary search is an O</a:t>
            </a: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 N) algorithm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09600" y="4724400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1600"/>
              <a:t>imagine searching a phone book of the United States (300 million people)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1400"/>
              <a:t>sequential search requires at most 300 million inspections/comparisons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1400"/>
              <a:t>binary search requires at most </a:t>
            </a:r>
            <a:r>
              <a:rPr lang="en-US" sz="1400">
                <a:sym typeface="Symbol" pitchFamily="71" charset="2"/>
              </a:rPr>
              <a:t></a:t>
            </a:r>
            <a:r>
              <a:rPr lang="en-US" sz="1400"/>
              <a:t>log</a:t>
            </a:r>
            <a:r>
              <a:rPr lang="en-US" sz="1400" baseline="-25000"/>
              <a:t>2</a:t>
            </a:r>
            <a:r>
              <a:rPr lang="en-US" sz="1400"/>
              <a:t>(300,000,000)</a:t>
            </a:r>
            <a:r>
              <a:rPr lang="en-US" sz="1400">
                <a:sym typeface="Symbol" pitchFamily="71" charset="2"/>
              </a:rPr>
              <a:t></a:t>
            </a:r>
            <a:r>
              <a:rPr lang="en-US" sz="1400"/>
              <a:t> = 29 inspections/comparisons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/>
              <a:t>binary search algorithm in </a:t>
            </a:r>
            <a:r>
              <a:rPr lang="en-US" dirty="0" err="1"/>
              <a:t>pseudocode</a:t>
            </a:r>
            <a:endParaRPr lang="en-US" dirty="0"/>
          </a:p>
        </p:txBody>
      </p:sp>
      <p:pic>
        <p:nvPicPr>
          <p:cNvPr id="6" name="Picture 4" descr="fig_05_14"/>
          <p:cNvPicPr preferRelativeResize="0"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42963" y="1801813"/>
            <a:ext cx="7081837" cy="43703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26</TotalTime>
  <Words>720</Words>
  <Application>Microsoft Office PowerPoint</Application>
  <PresentationFormat>On-screen Show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Theme1</vt:lpstr>
      <vt:lpstr>Lecture on Binary Search and Sorting</vt:lpstr>
      <vt:lpstr>Another Algorithm Example</vt:lpstr>
      <vt:lpstr>Sequential Search</vt:lpstr>
      <vt:lpstr>Binary Search</vt:lpstr>
      <vt:lpstr>Binary Search Example</vt:lpstr>
      <vt:lpstr>Search Analysis</vt:lpstr>
      <vt:lpstr>The binary search algorithm in pseudocode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10</dc:title>
  <dc:creator>admin</dc:creator>
  <cp:lastModifiedBy>maham</cp:lastModifiedBy>
  <cp:revision>10</cp:revision>
  <dcterms:created xsi:type="dcterms:W3CDTF">2006-08-16T00:00:00Z</dcterms:created>
  <dcterms:modified xsi:type="dcterms:W3CDTF">2009-11-12T07:49:38Z</dcterms:modified>
</cp:coreProperties>
</file>